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gN27Ud3AT2shRk7T7+GGHKI7QE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5934F7-B9EF-4F3F-ABF8-AF1A8B6E4D00}">
  <a:tblStyle styleId="{B95934F7-B9EF-4F3F-ABF8-AF1A8B6E4D00}"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1" name="Google Shape;18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0" name="Google Shape;23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9" name="Google Shape;24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2" name="Google Shape;27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6" name="Google Shape;86;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5" name="Google Shape;34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5" name="Google Shape;42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66" name="Google Shape;46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7" name="Google Shape;48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3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23" name="Google Shape;52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41" name="Google Shape;54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55" name="Google Shape;55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5" name="Google Shape;105;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0" name="Google Shape;140;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65" name="Google Shape;1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9"/>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 name="Google Shape;17;p39"/>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3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3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48"/>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74" name="Google Shape;74;p48"/>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4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4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4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4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7" name="Google Shape;27;p4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4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42"/>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 name="Google Shape;33;p42"/>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42"/>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4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4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43"/>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0" name="Google Shape;40;p43"/>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43"/>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43"/>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43"/>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4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4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44"/>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9" name="Google Shape;49;p4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4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45"/>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4" name="Google Shape;54;p45"/>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 name="Google Shape;55;p45"/>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56" name="Google Shape;56;p4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4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46"/>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1" name="Google Shape;61;p46"/>
          <p:cNvSpPr/>
          <p:nvPr>
            <p:ph idx="2" type="pic"/>
          </p:nvPr>
        </p:nvSpPr>
        <p:spPr>
          <a:xfrm>
            <a:off x="5183188" y="987425"/>
            <a:ext cx="6172200" cy="4873625"/>
          </a:xfrm>
          <a:prstGeom prst="rect">
            <a:avLst/>
          </a:prstGeom>
          <a:noFill/>
          <a:ln>
            <a:noFill/>
          </a:ln>
        </p:spPr>
      </p:sp>
      <p:sp>
        <p:nvSpPr>
          <p:cNvPr id="62" name="Google Shape;62;p46"/>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3" name="Google Shape;63;p4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4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4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8" name="Google Shape;68;p47"/>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4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4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8"/>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8"/>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2.jpg"/><Relationship Id="rId11" Type="http://schemas.openxmlformats.org/officeDocument/2006/relationships/image" Target="../media/image33.png"/><Relationship Id="rId10" Type="http://schemas.openxmlformats.org/officeDocument/2006/relationships/image" Target="../media/image46.png"/><Relationship Id="rId9" Type="http://schemas.openxmlformats.org/officeDocument/2006/relationships/image" Target="../media/image36.jpg"/><Relationship Id="rId5" Type="http://schemas.openxmlformats.org/officeDocument/2006/relationships/image" Target="../media/image26.jpg"/><Relationship Id="rId6" Type="http://schemas.openxmlformats.org/officeDocument/2006/relationships/image" Target="../media/image32.png"/><Relationship Id="rId7" Type="http://schemas.openxmlformats.org/officeDocument/2006/relationships/image" Target="../media/image27.png"/><Relationship Id="rId8" Type="http://schemas.openxmlformats.org/officeDocument/2006/relationships/hyperlink" Target="https://www.stat.berkeley.edu/~breiman/RandomForests/cc_software.ht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9.png"/><Relationship Id="rId10" Type="http://schemas.openxmlformats.org/officeDocument/2006/relationships/image" Target="../media/image41.jpg"/><Relationship Id="rId9" Type="http://schemas.openxmlformats.org/officeDocument/2006/relationships/image" Target="../media/image37.jpg"/><Relationship Id="rId5" Type="http://schemas.openxmlformats.org/officeDocument/2006/relationships/image" Target="../media/image25.png"/><Relationship Id="rId6" Type="http://schemas.openxmlformats.org/officeDocument/2006/relationships/image" Target="../media/image38.png"/><Relationship Id="rId7" Type="http://schemas.openxmlformats.org/officeDocument/2006/relationships/image" Target="../media/image50.jpg"/><Relationship Id="rId8"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neptune.ai/blog/random-forest-regression-when-does-it-fail-and-why" TargetMode="External"/><Relationship Id="rId4" Type="http://schemas.openxmlformats.org/officeDocument/2006/relationships/image" Target="../media/image40.png"/><Relationship Id="rId5" Type="http://schemas.openxmlformats.org/officeDocument/2006/relationships/hyperlink" Target="https://arxiv.org/pdf/1904.10416.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hyperlink" Target="https://www.linkedin.com/in/jasonbrownlee/" TargetMode="External"/><Relationship Id="rId5" Type="http://schemas.openxmlformats.org/officeDocument/2006/relationships/hyperlink" Target="https://machinelearningmastery.com/" TargetMode="External"/><Relationship Id="rId6" Type="http://schemas.openxmlformats.org/officeDocument/2006/relationships/hyperlink" Target="https://superfastpython.com/" TargetMode="External"/><Relationship Id="rId7" Type="http://schemas.openxmlformats.org/officeDocument/2006/relationships/image" Target="../media/image45.png"/><Relationship Id="rId8" Type="http://schemas.openxmlformats.org/officeDocument/2006/relationships/image" Target="../media/image42.jpg"/></Relationships>
</file>

<file path=ppt/slides/_rels/slide19.xml.rels><?xml version="1.0" encoding="UTF-8" standalone="yes"?><Relationships xmlns="http://schemas.openxmlformats.org/package/2006/relationships"><Relationship Id="rId11" Type="http://schemas.openxmlformats.org/officeDocument/2006/relationships/hyperlink" Target="https://pytorch.org/" TargetMode="External"/><Relationship Id="rId10" Type="http://schemas.openxmlformats.org/officeDocument/2006/relationships/hyperlink" Target="https://www.tensorflow.org/" TargetMode="External"/><Relationship Id="rId13" Type="http://schemas.openxmlformats.org/officeDocument/2006/relationships/image" Target="../media/image52.png"/><Relationship Id="rId12"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anaconda.com/" TargetMode="External"/><Relationship Id="rId4" Type="http://schemas.openxmlformats.org/officeDocument/2006/relationships/hyperlink" Target="https://jupyter.org/" TargetMode="External"/><Relationship Id="rId9" Type="http://schemas.openxmlformats.org/officeDocument/2006/relationships/hyperlink" Target="https://scipy.org/" TargetMode="External"/><Relationship Id="rId15" Type="http://schemas.openxmlformats.org/officeDocument/2006/relationships/image" Target="../media/image48.png"/><Relationship Id="rId14" Type="http://schemas.openxmlformats.org/officeDocument/2006/relationships/image" Target="../media/image47.png"/><Relationship Id="rId17" Type="http://schemas.openxmlformats.org/officeDocument/2006/relationships/image" Target="../media/image53.png"/><Relationship Id="rId16" Type="http://schemas.openxmlformats.org/officeDocument/2006/relationships/image" Target="../media/image54.png"/><Relationship Id="rId5" Type="http://schemas.openxmlformats.org/officeDocument/2006/relationships/hyperlink" Target="https://pandas.pydata.org/" TargetMode="External"/><Relationship Id="rId19" Type="http://schemas.openxmlformats.org/officeDocument/2006/relationships/image" Target="../media/image49.png"/><Relationship Id="rId6" Type="http://schemas.openxmlformats.org/officeDocument/2006/relationships/hyperlink" Target="https://numpy.org/" TargetMode="External"/><Relationship Id="rId18" Type="http://schemas.openxmlformats.org/officeDocument/2006/relationships/image" Target="../media/image51.png"/><Relationship Id="rId7" Type="http://schemas.openxmlformats.org/officeDocument/2006/relationships/hyperlink" Target="https://matplotlib.org/" TargetMode="External"/><Relationship Id="rId8" Type="http://schemas.openxmlformats.org/officeDocument/2006/relationships/hyperlink" Target="https://scikit-learn.org/stab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en.wikipedia.org/wiki/Isolation_forest" TargetMode="External"/><Relationship Id="rId4" Type="http://schemas.openxmlformats.org/officeDocument/2006/relationships/hyperlink" Target="https://stackoverflow.com/questions/63115867/isolation-forest-vs-robust-random-cut-forest-in-outlier-detection" TargetMode="External"/><Relationship Id="rId9" Type="http://schemas.openxmlformats.org/officeDocument/2006/relationships/hyperlink" Target="https://github.com/kLabUM/rrcf" TargetMode="External"/><Relationship Id="rId5" Type="http://schemas.openxmlformats.org/officeDocument/2006/relationships/hyperlink" Target="https://cs.nju.edu.cn/zhouzh/zhouzh.files/publication/icdm08b.pdf" TargetMode="External"/><Relationship Id="rId6" Type="http://schemas.openxmlformats.org/officeDocument/2006/relationships/hyperlink" Target="https://towardsdatascience.com/outlier-detection-with-isolation-forest-3d190448d45e" TargetMode="External"/><Relationship Id="rId7" Type="http://schemas.openxmlformats.org/officeDocument/2006/relationships/hyperlink" Target="http://proceedings.mlr.press/v48/guha16.pdf" TargetMode="External"/><Relationship Id="rId8" Type="http://schemas.openxmlformats.org/officeDocument/2006/relationships/hyperlink" Target="https://freecontent.manning.com/the-randomcutforest-algorith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61.jpg"/><Relationship Id="rId6" Type="http://schemas.openxmlformats.org/officeDocument/2006/relationships/image" Target="../media/image6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66.png"/><Relationship Id="rId6" Type="http://schemas.openxmlformats.org/officeDocument/2006/relationships/image" Target="../media/image63.png"/><Relationship Id="rId7"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8.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youtube.com/watch?v=lG4VkPoG3k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1.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3.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5.png"/><Relationship Id="rId4" Type="http://schemas.openxmlformats.org/officeDocument/2006/relationships/image" Target="../media/image90.png"/><Relationship Id="rId5" Type="http://schemas.openxmlformats.org/officeDocument/2006/relationships/image" Target="../media/image7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scikit-learn.org/stable/data_transforms.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9.png"/><Relationship Id="rId5" Type="http://schemas.openxmlformats.org/officeDocument/2006/relationships/image" Target="../media/image81.png"/><Relationship Id="rId6" Type="http://schemas.openxmlformats.org/officeDocument/2006/relationships/image" Target="../media/image86.png"/><Relationship Id="rId7" Type="http://schemas.openxmlformats.org/officeDocument/2006/relationships/image" Target="../media/image83.png"/><Relationship Id="rId8"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7.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
          <p:cNvSpPr txBox="1"/>
          <p:nvPr/>
        </p:nvSpPr>
        <p:spPr>
          <a:xfrm>
            <a:off x="2704462" y="2124723"/>
            <a:ext cx="7078042" cy="205047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dk1"/>
                </a:solidFill>
                <a:latin typeface="Calibri"/>
                <a:ea typeface="Calibri"/>
                <a:cs typeface="Calibri"/>
                <a:sym typeface="Calibri"/>
              </a:rPr>
              <a:t>Classical Machine Learning Tools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0"/>
          <p:cNvSpPr txBox="1"/>
          <p:nvPr/>
        </p:nvSpPr>
        <p:spPr>
          <a:xfrm>
            <a:off x="3130657" y="2138766"/>
            <a:ext cx="5641384" cy="7694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4400" u="none" cap="none" strike="noStrike">
                <a:solidFill>
                  <a:srgbClr val="000000"/>
                </a:solidFill>
                <a:latin typeface="Arial"/>
                <a:ea typeface="Arial"/>
                <a:cs typeface="Arial"/>
                <a:sym typeface="Arial"/>
              </a:rPr>
              <a:t>Ensemble Learning</a:t>
            </a:r>
            <a:endParaRPr/>
          </a:p>
        </p:txBody>
      </p:sp>
      <p:sp>
        <p:nvSpPr>
          <p:cNvPr id="178" name="Google Shape;178;p10"/>
          <p:cNvSpPr txBox="1"/>
          <p:nvPr/>
        </p:nvSpPr>
        <p:spPr>
          <a:xfrm>
            <a:off x="1379347" y="3614979"/>
            <a:ext cx="10414863"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0000"/>
                </a:solidFill>
                <a:latin typeface="Calibri"/>
                <a:ea typeface="Calibri"/>
                <a:cs typeface="Calibri"/>
                <a:sym typeface="Calibri"/>
              </a:rPr>
              <a:t>Idea - train several models to do predictions.</a:t>
            </a:r>
            <a:endParaRPr/>
          </a:p>
          <a:p>
            <a:pPr indent="0" lvl="0" marL="0" marR="0" rtl="0" algn="l">
              <a:lnSpc>
                <a:spcPct val="100000"/>
              </a:lnSpc>
              <a:spcBef>
                <a:spcPts val="0"/>
              </a:spcBef>
              <a:spcAft>
                <a:spcPts val="0"/>
              </a:spcAft>
              <a:buNone/>
            </a:pPr>
            <a:r>
              <a:rPr b="1" i="0" lang="en-US" sz="2800" u="none" cap="none" strike="noStrike">
                <a:solidFill>
                  <a:srgbClr val="00B050"/>
                </a:solidFill>
                <a:latin typeface="Calibri"/>
                <a:ea typeface="Calibri"/>
                <a:cs typeface="Calibri"/>
                <a:sym typeface="Calibri"/>
              </a:rPr>
              <a:t>Then combine predictions of these models to get a better predictor.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1"/>
          <p:cNvSpPr txBox="1"/>
          <p:nvPr/>
        </p:nvSpPr>
        <p:spPr>
          <a:xfrm>
            <a:off x="0" y="-5043"/>
            <a:ext cx="5432646" cy="177186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B050"/>
                </a:solidFill>
                <a:latin typeface="Calibri"/>
                <a:ea typeface="Calibri"/>
                <a:cs typeface="Calibri"/>
                <a:sym typeface="Calibri"/>
              </a:rPr>
              <a:t>Idea: </a:t>
            </a:r>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make a reliable system from unreliable blocks using single-shot democratic voting</a:t>
            </a:r>
            <a:endParaRPr/>
          </a:p>
        </p:txBody>
      </p:sp>
      <p:sp>
        <p:nvSpPr>
          <p:cNvPr id="184" name="Google Shape;184;p11"/>
          <p:cNvSpPr/>
          <p:nvPr/>
        </p:nvSpPr>
        <p:spPr>
          <a:xfrm>
            <a:off x="1351723" y="2700515"/>
            <a:ext cx="1630017" cy="538201"/>
          </a:xfrm>
          <a:prstGeom prst="roundRect">
            <a:avLst>
              <a:gd fmla="val 16667" name="adj"/>
            </a:avLst>
          </a:prstGeom>
          <a:noFill/>
          <a:ln cap="flat" cmpd="sng" w="381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 name="Google Shape;185;p11"/>
          <p:cNvSpPr txBox="1"/>
          <p:nvPr/>
        </p:nvSpPr>
        <p:spPr>
          <a:xfrm>
            <a:off x="1607122" y="2815726"/>
            <a:ext cx="11192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Computer 1</a:t>
            </a:r>
            <a:endParaRPr/>
          </a:p>
        </p:txBody>
      </p:sp>
      <p:sp>
        <p:nvSpPr>
          <p:cNvPr id="186" name="Google Shape;186;p11"/>
          <p:cNvSpPr/>
          <p:nvPr/>
        </p:nvSpPr>
        <p:spPr>
          <a:xfrm>
            <a:off x="1351723" y="3353927"/>
            <a:ext cx="1630017" cy="538201"/>
          </a:xfrm>
          <a:prstGeom prst="roundRect">
            <a:avLst>
              <a:gd fmla="val 16667" name="adj"/>
            </a:avLst>
          </a:prstGeom>
          <a:noFill/>
          <a:ln cap="flat" cmpd="sng" w="381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11"/>
          <p:cNvSpPr txBox="1"/>
          <p:nvPr/>
        </p:nvSpPr>
        <p:spPr>
          <a:xfrm>
            <a:off x="1607122" y="3469138"/>
            <a:ext cx="11192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Computer 2</a:t>
            </a:r>
            <a:endParaRPr/>
          </a:p>
        </p:txBody>
      </p:sp>
      <p:sp>
        <p:nvSpPr>
          <p:cNvPr id="188" name="Google Shape;188;p11"/>
          <p:cNvSpPr/>
          <p:nvPr/>
        </p:nvSpPr>
        <p:spPr>
          <a:xfrm>
            <a:off x="1351723" y="4017231"/>
            <a:ext cx="1630017" cy="538201"/>
          </a:xfrm>
          <a:prstGeom prst="roundRect">
            <a:avLst>
              <a:gd fmla="val 16667" name="adj"/>
            </a:avLst>
          </a:prstGeom>
          <a:noFill/>
          <a:ln cap="flat" cmpd="sng" w="381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 name="Google Shape;189;p11"/>
          <p:cNvSpPr txBox="1"/>
          <p:nvPr/>
        </p:nvSpPr>
        <p:spPr>
          <a:xfrm>
            <a:off x="1607122" y="4132442"/>
            <a:ext cx="11192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Computer 3</a:t>
            </a:r>
            <a:endParaRPr/>
          </a:p>
        </p:txBody>
      </p:sp>
      <p:sp>
        <p:nvSpPr>
          <p:cNvPr id="190" name="Google Shape;190;p11"/>
          <p:cNvSpPr txBox="1"/>
          <p:nvPr/>
        </p:nvSpPr>
        <p:spPr>
          <a:xfrm>
            <a:off x="40504" y="3469138"/>
            <a:ext cx="5823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Data</a:t>
            </a:r>
            <a:endParaRPr/>
          </a:p>
        </p:txBody>
      </p:sp>
      <p:cxnSp>
        <p:nvCxnSpPr>
          <p:cNvPr id="191" name="Google Shape;191;p11"/>
          <p:cNvCxnSpPr>
            <a:stCxn id="190" idx="3"/>
            <a:endCxn id="184" idx="1"/>
          </p:cNvCxnSpPr>
          <p:nvPr/>
        </p:nvCxnSpPr>
        <p:spPr>
          <a:xfrm flipH="1" rot="10800000">
            <a:off x="622854" y="2969627"/>
            <a:ext cx="729000" cy="653400"/>
          </a:xfrm>
          <a:prstGeom prst="straightConnector1">
            <a:avLst/>
          </a:prstGeom>
          <a:noFill/>
          <a:ln cap="flat" cmpd="sng" w="38100">
            <a:solidFill>
              <a:srgbClr val="3E6EC2"/>
            </a:solidFill>
            <a:prstDash val="solid"/>
            <a:round/>
            <a:headEnd len="sm" w="sm" type="none"/>
            <a:tailEnd len="med" w="med" type="stealth"/>
          </a:ln>
        </p:spPr>
      </p:cxnSp>
      <p:cxnSp>
        <p:nvCxnSpPr>
          <p:cNvPr id="192" name="Google Shape;192;p11"/>
          <p:cNvCxnSpPr>
            <a:stCxn id="190" idx="3"/>
            <a:endCxn id="186" idx="1"/>
          </p:cNvCxnSpPr>
          <p:nvPr/>
        </p:nvCxnSpPr>
        <p:spPr>
          <a:xfrm>
            <a:off x="622854" y="3623027"/>
            <a:ext cx="729000" cy="0"/>
          </a:xfrm>
          <a:prstGeom prst="straightConnector1">
            <a:avLst/>
          </a:prstGeom>
          <a:noFill/>
          <a:ln cap="flat" cmpd="sng" w="38100">
            <a:solidFill>
              <a:srgbClr val="3E6EC2"/>
            </a:solidFill>
            <a:prstDash val="solid"/>
            <a:round/>
            <a:headEnd len="sm" w="sm" type="none"/>
            <a:tailEnd len="med" w="med" type="stealth"/>
          </a:ln>
        </p:spPr>
      </p:cxnSp>
      <p:cxnSp>
        <p:nvCxnSpPr>
          <p:cNvPr id="193" name="Google Shape;193;p11"/>
          <p:cNvCxnSpPr>
            <a:stCxn id="190" idx="3"/>
            <a:endCxn id="188" idx="1"/>
          </p:cNvCxnSpPr>
          <p:nvPr/>
        </p:nvCxnSpPr>
        <p:spPr>
          <a:xfrm>
            <a:off x="622854" y="3623027"/>
            <a:ext cx="729000" cy="663300"/>
          </a:xfrm>
          <a:prstGeom prst="straightConnector1">
            <a:avLst/>
          </a:prstGeom>
          <a:noFill/>
          <a:ln cap="flat" cmpd="sng" w="38100">
            <a:solidFill>
              <a:srgbClr val="3E6EC2"/>
            </a:solidFill>
            <a:prstDash val="solid"/>
            <a:round/>
            <a:headEnd len="sm" w="sm" type="none"/>
            <a:tailEnd len="med" w="med" type="stealth"/>
          </a:ln>
        </p:spPr>
      </p:cxnSp>
      <p:sp>
        <p:nvSpPr>
          <p:cNvPr id="194" name="Google Shape;194;p11"/>
          <p:cNvSpPr/>
          <p:nvPr/>
        </p:nvSpPr>
        <p:spPr>
          <a:xfrm>
            <a:off x="3650975" y="3360555"/>
            <a:ext cx="1630017" cy="538201"/>
          </a:xfrm>
          <a:prstGeom prst="roundRect">
            <a:avLst>
              <a:gd fmla="val 16667" name="adj"/>
            </a:avLst>
          </a:prstGeom>
          <a:noFill/>
          <a:ln cap="flat" cmpd="sng" w="381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 name="Google Shape;195;p11"/>
          <p:cNvSpPr txBox="1"/>
          <p:nvPr/>
        </p:nvSpPr>
        <p:spPr>
          <a:xfrm>
            <a:off x="3796569" y="3375536"/>
            <a:ext cx="133882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Majority voting</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system</a:t>
            </a:r>
            <a:endParaRPr/>
          </a:p>
        </p:txBody>
      </p:sp>
      <p:cxnSp>
        <p:nvCxnSpPr>
          <p:cNvPr id="196" name="Google Shape;196;p11"/>
          <p:cNvCxnSpPr>
            <a:stCxn id="188" idx="3"/>
            <a:endCxn id="194" idx="1"/>
          </p:cNvCxnSpPr>
          <p:nvPr/>
        </p:nvCxnSpPr>
        <p:spPr>
          <a:xfrm flipH="1" rot="10800000">
            <a:off x="2981740" y="3629632"/>
            <a:ext cx="669300" cy="656700"/>
          </a:xfrm>
          <a:prstGeom prst="straightConnector1">
            <a:avLst/>
          </a:prstGeom>
          <a:noFill/>
          <a:ln cap="flat" cmpd="sng" w="38100">
            <a:solidFill>
              <a:srgbClr val="3E6EC2"/>
            </a:solidFill>
            <a:prstDash val="solid"/>
            <a:round/>
            <a:headEnd len="sm" w="sm" type="none"/>
            <a:tailEnd len="med" w="med" type="stealth"/>
          </a:ln>
        </p:spPr>
      </p:cxnSp>
      <p:cxnSp>
        <p:nvCxnSpPr>
          <p:cNvPr id="197" name="Google Shape;197;p11"/>
          <p:cNvCxnSpPr>
            <a:stCxn id="186" idx="3"/>
            <a:endCxn id="194" idx="1"/>
          </p:cNvCxnSpPr>
          <p:nvPr/>
        </p:nvCxnSpPr>
        <p:spPr>
          <a:xfrm>
            <a:off x="2981740" y="3623028"/>
            <a:ext cx="669300" cy="6600"/>
          </a:xfrm>
          <a:prstGeom prst="straightConnector1">
            <a:avLst/>
          </a:prstGeom>
          <a:noFill/>
          <a:ln cap="flat" cmpd="sng" w="38100">
            <a:solidFill>
              <a:srgbClr val="3E6EC2"/>
            </a:solidFill>
            <a:prstDash val="solid"/>
            <a:round/>
            <a:headEnd len="sm" w="sm" type="none"/>
            <a:tailEnd len="med" w="med" type="stealth"/>
          </a:ln>
        </p:spPr>
      </p:cxnSp>
      <p:cxnSp>
        <p:nvCxnSpPr>
          <p:cNvPr id="198" name="Google Shape;198;p11"/>
          <p:cNvCxnSpPr>
            <a:stCxn id="184" idx="3"/>
            <a:endCxn id="194" idx="1"/>
          </p:cNvCxnSpPr>
          <p:nvPr/>
        </p:nvCxnSpPr>
        <p:spPr>
          <a:xfrm>
            <a:off x="2981740" y="2969616"/>
            <a:ext cx="669300" cy="660000"/>
          </a:xfrm>
          <a:prstGeom prst="straightConnector1">
            <a:avLst/>
          </a:prstGeom>
          <a:noFill/>
          <a:ln cap="flat" cmpd="sng" w="38100">
            <a:solidFill>
              <a:srgbClr val="3E6EC2"/>
            </a:solidFill>
            <a:prstDash val="solid"/>
            <a:round/>
            <a:headEnd len="sm" w="sm" type="none"/>
            <a:tailEnd len="med" w="med" type="stealth"/>
          </a:ln>
        </p:spPr>
      </p:cxnSp>
      <p:cxnSp>
        <p:nvCxnSpPr>
          <p:cNvPr id="199" name="Google Shape;199;p11"/>
          <p:cNvCxnSpPr>
            <a:stCxn id="194" idx="3"/>
          </p:cNvCxnSpPr>
          <p:nvPr/>
        </p:nvCxnSpPr>
        <p:spPr>
          <a:xfrm>
            <a:off x="5280992" y="3629656"/>
            <a:ext cx="624000" cy="7500"/>
          </a:xfrm>
          <a:prstGeom prst="straightConnector1">
            <a:avLst/>
          </a:prstGeom>
          <a:noFill/>
          <a:ln cap="flat" cmpd="sng" w="38100">
            <a:solidFill>
              <a:srgbClr val="3E6EC2"/>
            </a:solidFill>
            <a:prstDash val="solid"/>
            <a:round/>
            <a:headEnd len="sm" w="sm" type="none"/>
            <a:tailEnd len="med" w="med" type="stealth"/>
          </a:ln>
        </p:spPr>
      </p:cxnSp>
      <p:sp>
        <p:nvSpPr>
          <p:cNvPr id="200" name="Google Shape;200;p11"/>
          <p:cNvSpPr txBox="1"/>
          <p:nvPr/>
        </p:nvSpPr>
        <p:spPr>
          <a:xfrm>
            <a:off x="7096537" y="16573"/>
            <a:ext cx="5095463" cy="14464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B050"/>
                </a:solidFill>
                <a:latin typeface="Calibri"/>
                <a:ea typeface="Calibri"/>
                <a:cs typeface="Calibri"/>
                <a:sym typeface="Calibri"/>
              </a:rPr>
              <a:t>Idea: </a:t>
            </a:r>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get to correct answer by making multiple corrective steps</a:t>
            </a:r>
            <a:endParaRPr/>
          </a:p>
        </p:txBody>
      </p:sp>
      <p:sp>
        <p:nvSpPr>
          <p:cNvPr id="201" name="Google Shape;201;p11"/>
          <p:cNvSpPr/>
          <p:nvPr/>
        </p:nvSpPr>
        <p:spPr>
          <a:xfrm>
            <a:off x="7189314" y="2031279"/>
            <a:ext cx="1630017" cy="538201"/>
          </a:xfrm>
          <a:prstGeom prst="roundRect">
            <a:avLst>
              <a:gd fmla="val 16667" name="adj"/>
            </a:avLst>
          </a:prstGeom>
          <a:noFill/>
          <a:ln cap="flat" cmpd="sng" w="381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11"/>
          <p:cNvSpPr txBox="1"/>
          <p:nvPr/>
        </p:nvSpPr>
        <p:spPr>
          <a:xfrm>
            <a:off x="7222419" y="2146490"/>
            <a:ext cx="15969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a:t>
            </a:r>
            <a:r>
              <a:rPr b="0" baseline="30000" i="0" lang="en-US" sz="1400" u="none" cap="none" strike="noStrike">
                <a:solidFill>
                  <a:srgbClr val="000000"/>
                </a:solidFill>
                <a:latin typeface="Arial"/>
                <a:ea typeface="Arial"/>
                <a:cs typeface="Arial"/>
                <a:sym typeface="Arial"/>
              </a:rPr>
              <a:t>st</a:t>
            </a:r>
            <a:r>
              <a:rPr b="0" i="0" lang="en-US" sz="1400" u="none" cap="none" strike="noStrike">
                <a:solidFill>
                  <a:srgbClr val="000000"/>
                </a:solidFill>
                <a:latin typeface="Arial"/>
                <a:ea typeface="Arial"/>
                <a:cs typeface="Arial"/>
                <a:sym typeface="Arial"/>
              </a:rPr>
              <a:t> approximation</a:t>
            </a:r>
            <a:endParaRPr/>
          </a:p>
        </p:txBody>
      </p:sp>
      <p:sp>
        <p:nvSpPr>
          <p:cNvPr id="203" name="Google Shape;203;p11"/>
          <p:cNvSpPr/>
          <p:nvPr/>
        </p:nvSpPr>
        <p:spPr>
          <a:xfrm>
            <a:off x="7195939" y="2824083"/>
            <a:ext cx="1630017" cy="538201"/>
          </a:xfrm>
          <a:prstGeom prst="roundRect">
            <a:avLst>
              <a:gd fmla="val 16667" name="adj"/>
            </a:avLst>
          </a:prstGeom>
          <a:noFill/>
          <a:ln cap="flat" cmpd="sng" w="381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11"/>
          <p:cNvSpPr txBox="1"/>
          <p:nvPr/>
        </p:nvSpPr>
        <p:spPr>
          <a:xfrm>
            <a:off x="7485281" y="2933320"/>
            <a:ext cx="9701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correction</a:t>
            </a:r>
            <a:endParaRPr/>
          </a:p>
        </p:txBody>
      </p:sp>
      <p:cxnSp>
        <p:nvCxnSpPr>
          <p:cNvPr id="205" name="Google Shape;205;p11"/>
          <p:cNvCxnSpPr>
            <a:stCxn id="201" idx="2"/>
            <a:endCxn id="203" idx="0"/>
          </p:cNvCxnSpPr>
          <p:nvPr/>
        </p:nvCxnSpPr>
        <p:spPr>
          <a:xfrm>
            <a:off x="8004323" y="2569480"/>
            <a:ext cx="6600" cy="254700"/>
          </a:xfrm>
          <a:prstGeom prst="straightConnector1">
            <a:avLst/>
          </a:prstGeom>
          <a:noFill/>
          <a:ln cap="flat" cmpd="sng" w="38100">
            <a:solidFill>
              <a:srgbClr val="3E6EC2"/>
            </a:solidFill>
            <a:prstDash val="solid"/>
            <a:round/>
            <a:headEnd len="sm" w="sm" type="none"/>
            <a:tailEnd len="med" w="med" type="stealth"/>
          </a:ln>
        </p:spPr>
      </p:cxnSp>
      <p:sp>
        <p:nvSpPr>
          <p:cNvPr id="206" name="Google Shape;206;p11"/>
          <p:cNvSpPr/>
          <p:nvPr/>
        </p:nvSpPr>
        <p:spPr>
          <a:xfrm>
            <a:off x="7189315" y="3625840"/>
            <a:ext cx="1630017" cy="538201"/>
          </a:xfrm>
          <a:prstGeom prst="roundRect">
            <a:avLst>
              <a:gd fmla="val 16667" name="adj"/>
            </a:avLst>
          </a:prstGeom>
          <a:noFill/>
          <a:ln cap="flat" cmpd="sng" w="381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7" name="Google Shape;207;p11"/>
          <p:cNvSpPr txBox="1"/>
          <p:nvPr/>
        </p:nvSpPr>
        <p:spPr>
          <a:xfrm>
            <a:off x="7485280" y="3726554"/>
            <a:ext cx="9701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correction</a:t>
            </a:r>
            <a:endParaRPr/>
          </a:p>
        </p:txBody>
      </p:sp>
      <p:cxnSp>
        <p:nvCxnSpPr>
          <p:cNvPr id="208" name="Google Shape;208;p11"/>
          <p:cNvCxnSpPr>
            <a:stCxn id="203" idx="2"/>
            <a:endCxn id="206" idx="0"/>
          </p:cNvCxnSpPr>
          <p:nvPr/>
        </p:nvCxnSpPr>
        <p:spPr>
          <a:xfrm flipH="1">
            <a:off x="8004348" y="3362284"/>
            <a:ext cx="6600" cy="263700"/>
          </a:xfrm>
          <a:prstGeom prst="straightConnector1">
            <a:avLst/>
          </a:prstGeom>
          <a:noFill/>
          <a:ln cap="flat" cmpd="sng" w="38100">
            <a:solidFill>
              <a:srgbClr val="3E6EC2"/>
            </a:solidFill>
            <a:prstDash val="solid"/>
            <a:round/>
            <a:headEnd len="sm" w="sm" type="none"/>
            <a:tailEnd len="med" w="med" type="stealth"/>
          </a:ln>
        </p:spPr>
      </p:cxnSp>
      <p:sp>
        <p:nvSpPr>
          <p:cNvPr id="209" name="Google Shape;209;p11"/>
          <p:cNvSpPr/>
          <p:nvPr/>
        </p:nvSpPr>
        <p:spPr>
          <a:xfrm>
            <a:off x="7189315" y="5308861"/>
            <a:ext cx="1630017" cy="538201"/>
          </a:xfrm>
          <a:prstGeom prst="roundRect">
            <a:avLst>
              <a:gd fmla="val 16667" name="adj"/>
            </a:avLst>
          </a:prstGeom>
          <a:noFill/>
          <a:ln cap="flat" cmpd="sng" w="381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11"/>
          <p:cNvSpPr txBox="1"/>
          <p:nvPr/>
        </p:nvSpPr>
        <p:spPr>
          <a:xfrm>
            <a:off x="7519253" y="5430889"/>
            <a:ext cx="9701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correction</a:t>
            </a:r>
            <a:endParaRPr/>
          </a:p>
        </p:txBody>
      </p:sp>
      <p:cxnSp>
        <p:nvCxnSpPr>
          <p:cNvPr id="211" name="Google Shape;211;p11"/>
          <p:cNvCxnSpPr>
            <a:endCxn id="209" idx="0"/>
          </p:cNvCxnSpPr>
          <p:nvPr/>
        </p:nvCxnSpPr>
        <p:spPr>
          <a:xfrm>
            <a:off x="7997724" y="5054161"/>
            <a:ext cx="6600" cy="254700"/>
          </a:xfrm>
          <a:prstGeom prst="straightConnector1">
            <a:avLst/>
          </a:prstGeom>
          <a:noFill/>
          <a:ln cap="flat" cmpd="sng" w="38100">
            <a:solidFill>
              <a:srgbClr val="3E6EC2"/>
            </a:solidFill>
            <a:prstDash val="solid"/>
            <a:round/>
            <a:headEnd len="sm" w="sm" type="none"/>
            <a:tailEnd len="med" w="med" type="stealth"/>
          </a:ln>
        </p:spPr>
      </p:cxnSp>
      <p:sp>
        <p:nvSpPr>
          <p:cNvPr id="212" name="Google Shape;212;p11"/>
          <p:cNvSpPr/>
          <p:nvPr/>
        </p:nvSpPr>
        <p:spPr>
          <a:xfrm>
            <a:off x="9798894" y="3370297"/>
            <a:ext cx="1630017" cy="845978"/>
          </a:xfrm>
          <a:prstGeom prst="roundRect">
            <a:avLst>
              <a:gd fmla="val 16667" name="adj"/>
            </a:avLst>
          </a:prstGeom>
          <a:noFill/>
          <a:ln cap="flat" cmpd="sng" w="381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11"/>
          <p:cNvSpPr txBox="1"/>
          <p:nvPr/>
        </p:nvSpPr>
        <p:spPr>
          <a:xfrm>
            <a:off x="7586331" y="4096265"/>
            <a:ext cx="869087"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0" u="none" cap="none" strike="noStrike">
                <a:solidFill>
                  <a:srgbClr val="0070C0"/>
                </a:solidFill>
                <a:latin typeface="Aharoni"/>
                <a:ea typeface="Aharoni"/>
                <a:cs typeface="Aharoni"/>
                <a:sym typeface="Aharoni"/>
              </a:rPr>
              <a:t>...</a:t>
            </a:r>
            <a:endParaRPr/>
          </a:p>
        </p:txBody>
      </p:sp>
      <p:cxnSp>
        <p:nvCxnSpPr>
          <p:cNvPr id="214" name="Google Shape;214;p11"/>
          <p:cNvCxnSpPr>
            <a:stCxn id="206" idx="2"/>
          </p:cNvCxnSpPr>
          <p:nvPr/>
        </p:nvCxnSpPr>
        <p:spPr>
          <a:xfrm>
            <a:off x="8004324" y="4164041"/>
            <a:ext cx="6600" cy="351900"/>
          </a:xfrm>
          <a:prstGeom prst="straightConnector1">
            <a:avLst/>
          </a:prstGeom>
          <a:noFill/>
          <a:ln cap="flat" cmpd="sng" w="38100">
            <a:solidFill>
              <a:srgbClr val="3E6EC2"/>
            </a:solidFill>
            <a:prstDash val="solid"/>
            <a:round/>
            <a:headEnd len="sm" w="sm" type="none"/>
            <a:tailEnd len="med" w="med" type="stealth"/>
          </a:ln>
        </p:spPr>
      </p:cxnSp>
      <p:sp>
        <p:nvSpPr>
          <p:cNvPr id="215" name="Google Shape;215;p11"/>
          <p:cNvSpPr txBox="1"/>
          <p:nvPr/>
        </p:nvSpPr>
        <p:spPr>
          <a:xfrm>
            <a:off x="113388" y="6106096"/>
            <a:ext cx="20533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FF0000"/>
                </a:solidFill>
                <a:latin typeface="Arial"/>
                <a:ea typeface="Arial"/>
                <a:cs typeface="Arial"/>
                <a:sym typeface="Arial"/>
              </a:rPr>
              <a:t>Bagging</a:t>
            </a:r>
            <a:endParaRPr/>
          </a:p>
        </p:txBody>
      </p:sp>
      <p:sp>
        <p:nvSpPr>
          <p:cNvPr id="216" name="Google Shape;216;p11"/>
          <p:cNvSpPr txBox="1"/>
          <p:nvPr/>
        </p:nvSpPr>
        <p:spPr>
          <a:xfrm>
            <a:off x="10045895" y="6107056"/>
            <a:ext cx="205334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FF0000"/>
                </a:solidFill>
                <a:latin typeface="Arial"/>
                <a:ea typeface="Arial"/>
                <a:cs typeface="Arial"/>
                <a:sym typeface="Arial"/>
              </a:rPr>
              <a:t>Boosting</a:t>
            </a:r>
            <a:endParaRPr/>
          </a:p>
        </p:txBody>
      </p:sp>
      <p:cxnSp>
        <p:nvCxnSpPr>
          <p:cNvPr id="217" name="Google Shape;217;p11"/>
          <p:cNvCxnSpPr>
            <a:stCxn id="212" idx="3"/>
          </p:cNvCxnSpPr>
          <p:nvPr/>
        </p:nvCxnSpPr>
        <p:spPr>
          <a:xfrm>
            <a:off x="11428911" y="3793286"/>
            <a:ext cx="663600" cy="6900"/>
          </a:xfrm>
          <a:prstGeom prst="straightConnector1">
            <a:avLst/>
          </a:prstGeom>
          <a:noFill/>
          <a:ln cap="flat" cmpd="sng" w="38100">
            <a:solidFill>
              <a:srgbClr val="3E6EC2"/>
            </a:solidFill>
            <a:prstDash val="solid"/>
            <a:round/>
            <a:headEnd len="sm" w="sm" type="none"/>
            <a:tailEnd len="med" w="med" type="stealth"/>
          </a:ln>
        </p:spPr>
      </p:cxnSp>
      <p:sp>
        <p:nvSpPr>
          <p:cNvPr id="218" name="Google Shape;218;p11"/>
          <p:cNvSpPr txBox="1"/>
          <p:nvPr/>
        </p:nvSpPr>
        <p:spPr>
          <a:xfrm>
            <a:off x="9846740" y="3454306"/>
            <a:ext cx="1549066"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Weighted </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voting</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system</a:t>
            </a:r>
            <a:endParaRPr/>
          </a:p>
        </p:txBody>
      </p:sp>
      <p:cxnSp>
        <p:nvCxnSpPr>
          <p:cNvPr id="219" name="Google Shape;219;p11"/>
          <p:cNvCxnSpPr>
            <a:stCxn id="201" idx="3"/>
            <a:endCxn id="212" idx="1"/>
          </p:cNvCxnSpPr>
          <p:nvPr/>
        </p:nvCxnSpPr>
        <p:spPr>
          <a:xfrm>
            <a:off x="8819331" y="2300380"/>
            <a:ext cx="979500" cy="1492800"/>
          </a:xfrm>
          <a:prstGeom prst="straightConnector1">
            <a:avLst/>
          </a:prstGeom>
          <a:noFill/>
          <a:ln cap="flat" cmpd="sng" w="38100">
            <a:solidFill>
              <a:srgbClr val="3E6EC2"/>
            </a:solidFill>
            <a:prstDash val="solid"/>
            <a:round/>
            <a:headEnd len="sm" w="sm" type="none"/>
            <a:tailEnd len="med" w="med" type="stealth"/>
          </a:ln>
        </p:spPr>
      </p:cxnSp>
      <p:cxnSp>
        <p:nvCxnSpPr>
          <p:cNvPr id="220" name="Google Shape;220;p11"/>
          <p:cNvCxnSpPr>
            <a:stCxn id="203" idx="3"/>
            <a:endCxn id="212" idx="1"/>
          </p:cNvCxnSpPr>
          <p:nvPr/>
        </p:nvCxnSpPr>
        <p:spPr>
          <a:xfrm>
            <a:off x="8825956" y="3093184"/>
            <a:ext cx="972900" cy="700200"/>
          </a:xfrm>
          <a:prstGeom prst="straightConnector1">
            <a:avLst/>
          </a:prstGeom>
          <a:noFill/>
          <a:ln cap="flat" cmpd="sng" w="38100">
            <a:solidFill>
              <a:srgbClr val="3E6EC2"/>
            </a:solidFill>
            <a:prstDash val="solid"/>
            <a:round/>
            <a:headEnd len="sm" w="sm" type="none"/>
            <a:tailEnd len="med" w="med" type="stealth"/>
          </a:ln>
        </p:spPr>
      </p:cxnSp>
      <p:cxnSp>
        <p:nvCxnSpPr>
          <p:cNvPr id="221" name="Google Shape;221;p11"/>
          <p:cNvCxnSpPr>
            <a:stCxn id="206" idx="3"/>
            <a:endCxn id="212" idx="1"/>
          </p:cNvCxnSpPr>
          <p:nvPr/>
        </p:nvCxnSpPr>
        <p:spPr>
          <a:xfrm flipH="1" rot="10800000">
            <a:off x="8819332" y="3793241"/>
            <a:ext cx="979500" cy="101700"/>
          </a:xfrm>
          <a:prstGeom prst="straightConnector1">
            <a:avLst/>
          </a:prstGeom>
          <a:noFill/>
          <a:ln cap="flat" cmpd="sng" w="38100">
            <a:solidFill>
              <a:srgbClr val="3E6EC2"/>
            </a:solidFill>
            <a:prstDash val="solid"/>
            <a:round/>
            <a:headEnd len="sm" w="sm" type="none"/>
            <a:tailEnd len="med" w="med" type="stealth"/>
          </a:ln>
        </p:spPr>
      </p:cxnSp>
      <p:cxnSp>
        <p:nvCxnSpPr>
          <p:cNvPr id="222" name="Google Shape;222;p11"/>
          <p:cNvCxnSpPr>
            <a:stCxn id="209" idx="3"/>
            <a:endCxn id="212" idx="1"/>
          </p:cNvCxnSpPr>
          <p:nvPr/>
        </p:nvCxnSpPr>
        <p:spPr>
          <a:xfrm flipH="1" rot="10800000">
            <a:off x="8819332" y="3793262"/>
            <a:ext cx="979500" cy="1784700"/>
          </a:xfrm>
          <a:prstGeom prst="straightConnector1">
            <a:avLst/>
          </a:prstGeom>
          <a:noFill/>
          <a:ln cap="flat" cmpd="sng" w="38100">
            <a:solidFill>
              <a:srgbClr val="3E6EC2"/>
            </a:solidFill>
            <a:prstDash val="solid"/>
            <a:round/>
            <a:headEnd len="sm" w="sm" type="none"/>
            <a:tailEnd len="med" w="med" type="stealth"/>
          </a:ln>
        </p:spPr>
      </p:cxnSp>
      <p:sp>
        <p:nvSpPr>
          <p:cNvPr id="223" name="Google Shape;223;p11"/>
          <p:cNvSpPr txBox="1"/>
          <p:nvPr/>
        </p:nvSpPr>
        <p:spPr>
          <a:xfrm>
            <a:off x="3662681" y="2108018"/>
            <a:ext cx="2751353"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Power of the majority</a:t>
            </a:r>
            <a:endParaRPr b="0"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committee, senate, congress, council, board of directors, ...</a:t>
            </a:r>
            <a:endParaRPr/>
          </a:p>
        </p:txBody>
      </p:sp>
      <p:sp>
        <p:nvSpPr>
          <p:cNvPr id="224" name="Google Shape;224;p11"/>
          <p:cNvSpPr txBox="1"/>
          <p:nvPr/>
        </p:nvSpPr>
        <p:spPr>
          <a:xfrm>
            <a:off x="9999514" y="2108018"/>
            <a:ext cx="2146104"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Power of validation</a:t>
            </a:r>
            <a:endParaRPr b="0" i="0" sz="1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science, open source community, ...</a:t>
            </a:r>
            <a:endParaRPr/>
          </a:p>
        </p:txBody>
      </p:sp>
      <p:cxnSp>
        <p:nvCxnSpPr>
          <p:cNvPr id="225" name="Google Shape;225;p11"/>
          <p:cNvCxnSpPr/>
          <p:nvPr/>
        </p:nvCxnSpPr>
        <p:spPr>
          <a:xfrm>
            <a:off x="6531429" y="127660"/>
            <a:ext cx="0" cy="6563211"/>
          </a:xfrm>
          <a:prstGeom prst="straightConnector1">
            <a:avLst/>
          </a:prstGeom>
          <a:noFill/>
          <a:ln cap="flat" cmpd="sng" w="63500">
            <a:solidFill>
              <a:srgbClr val="3E6EC2"/>
            </a:solidFill>
            <a:prstDash val="solid"/>
            <a:round/>
            <a:headEnd len="sm" w="sm" type="none"/>
            <a:tailEnd len="sm" w="sm" type="none"/>
          </a:ln>
        </p:spPr>
      </p:cxnSp>
      <p:sp>
        <p:nvSpPr>
          <p:cNvPr id="226" name="Google Shape;226;p11"/>
          <p:cNvSpPr txBox="1"/>
          <p:nvPr/>
        </p:nvSpPr>
        <p:spPr>
          <a:xfrm>
            <a:off x="3895106" y="6172008"/>
            <a:ext cx="251892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Wrong bias is not removed,</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it is simply averaged</a:t>
            </a:r>
            <a:endParaRPr/>
          </a:p>
        </p:txBody>
      </p:sp>
      <p:sp>
        <p:nvSpPr>
          <p:cNvPr id="227" name="Google Shape;227;p11"/>
          <p:cNvSpPr txBox="1"/>
          <p:nvPr/>
        </p:nvSpPr>
        <p:spPr>
          <a:xfrm>
            <a:off x="6637161" y="6167651"/>
            <a:ext cx="277470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Wrong bias is removed</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using correction and validation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2"/>
          <p:cNvSpPr txBox="1"/>
          <p:nvPr/>
        </p:nvSpPr>
        <p:spPr>
          <a:xfrm>
            <a:off x="133266" y="118334"/>
            <a:ext cx="6635669" cy="59974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Ensemble Learning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Idea - train several models to do predictions.</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Then combine predictions of these models to get a better predictor.</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It is possible to combine any types of models into one predictor.</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But commonly people combine variations of similar models, like </a:t>
            </a:r>
            <a:r>
              <a:rPr b="1" i="0" lang="en-US" sz="1800" u="none" cap="none" strike="noStrike">
                <a:solidFill>
                  <a:srgbClr val="FF0000"/>
                </a:solidFill>
                <a:latin typeface="Calibri"/>
                <a:ea typeface="Calibri"/>
                <a:cs typeface="Calibri"/>
                <a:sym typeface="Calibri"/>
              </a:rPr>
              <a:t>decision trees </a:t>
            </a:r>
            <a:r>
              <a:rPr b="0" i="0" lang="en-US" sz="1800" u="none" cap="none" strike="noStrike">
                <a:solidFill>
                  <a:schemeClr val="dk1"/>
                </a:solidFill>
                <a:latin typeface="Calibri"/>
                <a:ea typeface="Calibri"/>
                <a:cs typeface="Calibri"/>
                <a:sym typeface="Calibri"/>
              </a:rPr>
              <a:t>models.</a:t>
            </a:r>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Two most famous approaches are:</a:t>
            </a:r>
            <a:endParaRPr/>
          </a:p>
          <a:p>
            <a:pPr indent="0" lvl="0" marL="0" marR="0" rtl="0" algn="l">
              <a:lnSpc>
                <a:spcPct val="100000"/>
              </a:lnSpc>
              <a:spcBef>
                <a:spcPts val="0"/>
              </a:spcBef>
              <a:spcAft>
                <a:spcPts val="0"/>
              </a:spcAft>
              <a:buNone/>
            </a:pPr>
            <a:r>
              <a:rPr b="1" i="0" lang="en-US" sz="1800" u="none" cap="none" strike="noStrike">
                <a:solidFill>
                  <a:srgbClr val="FF0000"/>
                </a:solidFill>
                <a:latin typeface="Calibri"/>
                <a:ea typeface="Calibri"/>
                <a:cs typeface="Calibri"/>
                <a:sym typeface="Calibri"/>
              </a:rPr>
              <a:t> - "Random Forest"</a:t>
            </a:r>
            <a:endParaRPr/>
          </a:p>
          <a:p>
            <a:pPr indent="0" lvl="0" marL="0" marR="0" rtl="0" algn="l">
              <a:lnSpc>
                <a:spcPct val="100000"/>
              </a:lnSpc>
              <a:spcBef>
                <a:spcPts val="0"/>
              </a:spcBef>
              <a:spcAft>
                <a:spcPts val="0"/>
              </a:spcAft>
              <a:buNone/>
            </a:pPr>
            <a:r>
              <a:rPr b="1" i="0" lang="en-US" sz="1800" u="none" cap="none" strike="noStrike">
                <a:solidFill>
                  <a:srgbClr val="FF0000"/>
                </a:solidFill>
                <a:latin typeface="Calibri"/>
                <a:ea typeface="Calibri"/>
                <a:cs typeface="Calibri"/>
                <a:sym typeface="Calibri"/>
              </a:rPr>
              <a:t> - "Gradient Boosted Trees"</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Under the hood these models combine 100 ... 200+ similar trees.</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differences between algorithms:</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how you select the data to train those trees</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Calibri"/>
                <a:ea typeface="Calibri"/>
                <a:cs typeface="Calibri"/>
                <a:sym typeface="Calibri"/>
              </a:rPr>
              <a:t>how you combine the predictions of these trees</a:t>
            </a:r>
            <a:endParaRPr/>
          </a:p>
        </p:txBody>
      </p:sp>
      <p:pic>
        <p:nvPicPr>
          <p:cNvPr descr="Image result for random forest multiple trees carikature" id="233" name="Google Shape;233;p12"/>
          <p:cNvPicPr preferRelativeResize="0"/>
          <p:nvPr/>
        </p:nvPicPr>
        <p:blipFill rotWithShape="1">
          <a:blip r:embed="rId3">
            <a:alphaModFix/>
          </a:blip>
          <a:srcRect b="0" l="0" r="0" t="0"/>
          <a:stretch/>
        </p:blipFill>
        <p:spPr>
          <a:xfrm>
            <a:off x="8454887" y="1367360"/>
            <a:ext cx="2875445" cy="2061640"/>
          </a:xfrm>
          <a:prstGeom prst="rect">
            <a:avLst/>
          </a:prstGeom>
          <a:noFill/>
          <a:ln>
            <a:noFill/>
          </a:ln>
        </p:spPr>
      </p:pic>
      <p:pic>
        <p:nvPicPr>
          <p:cNvPr id="234" name="Google Shape;234;p12"/>
          <p:cNvPicPr preferRelativeResize="0"/>
          <p:nvPr/>
        </p:nvPicPr>
        <p:blipFill rotWithShape="1">
          <a:blip r:embed="rId4">
            <a:alphaModFix/>
          </a:blip>
          <a:srcRect b="0" l="0" r="0" t="0"/>
          <a:stretch/>
        </p:blipFill>
        <p:spPr>
          <a:xfrm>
            <a:off x="7661663" y="4123784"/>
            <a:ext cx="4241248" cy="2143928"/>
          </a:xfrm>
          <a:prstGeom prst="rect">
            <a:avLst/>
          </a:prstGeom>
          <a:noFill/>
          <a:ln>
            <a:noFill/>
          </a:ln>
        </p:spPr>
      </p:pic>
      <p:sp>
        <p:nvSpPr>
          <p:cNvPr id="235" name="Google Shape;235;p12"/>
          <p:cNvSpPr/>
          <p:nvPr/>
        </p:nvSpPr>
        <p:spPr>
          <a:xfrm rot="-371600">
            <a:off x="5035138" y="2933202"/>
            <a:ext cx="2398816" cy="15437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 name="Google Shape;236;p12"/>
          <p:cNvSpPr/>
          <p:nvPr/>
        </p:nvSpPr>
        <p:spPr>
          <a:xfrm rot="804328">
            <a:off x="4980748" y="3723854"/>
            <a:ext cx="2398816" cy="15437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13"/>
          <p:cNvPicPr preferRelativeResize="0"/>
          <p:nvPr/>
        </p:nvPicPr>
        <p:blipFill rotWithShape="1">
          <a:blip r:embed="rId3">
            <a:alphaModFix/>
          </a:blip>
          <a:srcRect b="0" l="0" r="0" t="0"/>
          <a:stretch/>
        </p:blipFill>
        <p:spPr>
          <a:xfrm>
            <a:off x="95004" y="1181595"/>
            <a:ext cx="5549900" cy="5511800"/>
          </a:xfrm>
          <a:prstGeom prst="rect">
            <a:avLst/>
          </a:prstGeom>
          <a:noFill/>
          <a:ln>
            <a:noFill/>
          </a:ln>
        </p:spPr>
      </p:pic>
      <p:pic>
        <p:nvPicPr>
          <p:cNvPr id="242" name="Google Shape;242;p13"/>
          <p:cNvPicPr preferRelativeResize="0"/>
          <p:nvPr/>
        </p:nvPicPr>
        <p:blipFill rotWithShape="1">
          <a:blip r:embed="rId4">
            <a:alphaModFix/>
          </a:blip>
          <a:srcRect b="0" l="0" r="0" t="0"/>
          <a:stretch/>
        </p:blipFill>
        <p:spPr>
          <a:xfrm>
            <a:off x="7079845" y="1425721"/>
            <a:ext cx="3606800" cy="2768600"/>
          </a:xfrm>
          <a:prstGeom prst="rect">
            <a:avLst/>
          </a:prstGeom>
          <a:noFill/>
          <a:ln>
            <a:noFill/>
          </a:ln>
        </p:spPr>
      </p:pic>
      <p:sp>
        <p:nvSpPr>
          <p:cNvPr id="243" name="Google Shape;243;p13"/>
          <p:cNvSpPr txBox="1"/>
          <p:nvPr/>
        </p:nvSpPr>
        <p:spPr>
          <a:xfrm>
            <a:off x="6632871" y="5257526"/>
            <a:ext cx="4031171"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70C0"/>
                </a:solidFill>
                <a:latin typeface="Arial"/>
                <a:ea typeface="Arial"/>
                <a:cs typeface="Arial"/>
                <a:sym typeface="Arial"/>
              </a:rPr>
              <a:t>Ensemble tree classifiers</a:t>
            </a:r>
            <a:endParaRPr/>
          </a:p>
          <a:p>
            <a:pPr indent="0" lvl="0" marL="0" marR="0" rtl="0" algn="l">
              <a:lnSpc>
                <a:spcPct val="100000"/>
              </a:lnSpc>
              <a:spcBef>
                <a:spcPts val="0"/>
              </a:spcBef>
              <a:spcAft>
                <a:spcPts val="0"/>
              </a:spcAft>
              <a:buNone/>
            </a:pPr>
            <a:r>
              <a:rPr b="0" i="0" lang="en-US" sz="2000" u="none" cap="none" strike="noStrike">
                <a:solidFill>
                  <a:srgbClr val="0070C0"/>
                </a:solidFill>
                <a:latin typeface="Arial"/>
                <a:ea typeface="Arial"/>
                <a:cs typeface="Arial"/>
                <a:sym typeface="Arial"/>
              </a:rPr>
              <a:t>( Random Forest , XGBoost )</a:t>
            </a:r>
            <a:endParaRPr/>
          </a:p>
          <a:p>
            <a:pPr indent="0" lvl="0" marL="0" marR="0" rtl="0" algn="l">
              <a:lnSpc>
                <a:spcPct val="100000"/>
              </a:lnSpc>
              <a:spcBef>
                <a:spcPts val="0"/>
              </a:spcBef>
              <a:spcAft>
                <a:spcPts val="0"/>
              </a:spcAft>
              <a:buNone/>
            </a:pPr>
            <a:r>
              <a:rPr b="0" i="0" lang="en-US" sz="2000" u="none" cap="none" strike="noStrike">
                <a:solidFill>
                  <a:srgbClr val="0070C0"/>
                </a:solidFill>
                <a:latin typeface="Arial"/>
                <a:ea typeface="Arial"/>
                <a:cs typeface="Arial"/>
                <a:sym typeface="Arial"/>
              </a:rPr>
              <a:t>can solve complicated problems</a:t>
            </a:r>
            <a:endParaRPr/>
          </a:p>
        </p:txBody>
      </p:sp>
      <p:sp>
        <p:nvSpPr>
          <p:cNvPr id="244" name="Google Shape;244;p13"/>
          <p:cNvSpPr txBox="1"/>
          <p:nvPr/>
        </p:nvSpPr>
        <p:spPr>
          <a:xfrm>
            <a:off x="95004" y="95003"/>
            <a:ext cx="5549900" cy="1046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70C0"/>
                </a:solidFill>
                <a:latin typeface="Arial"/>
                <a:ea typeface="Arial"/>
                <a:cs typeface="Arial"/>
                <a:sym typeface="Arial"/>
              </a:rPr>
              <a:t>Binary Classification Problem</a:t>
            </a:r>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000" u="none" cap="none" strike="noStrike">
                <a:solidFill>
                  <a:srgbClr val="00B050"/>
                </a:solidFill>
                <a:latin typeface="Arial"/>
                <a:ea typeface="Arial"/>
                <a:cs typeface="Arial"/>
                <a:sym typeface="Arial"/>
              </a:rPr>
              <a:t>Example – two classes: red and grey.</a:t>
            </a:r>
            <a:endParaRPr/>
          </a:p>
        </p:txBody>
      </p:sp>
      <p:sp>
        <p:nvSpPr>
          <p:cNvPr id="245" name="Google Shape;245;p13"/>
          <p:cNvSpPr txBox="1"/>
          <p:nvPr/>
        </p:nvSpPr>
        <p:spPr>
          <a:xfrm>
            <a:off x="6632871" y="168420"/>
            <a:ext cx="450074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B050"/>
                </a:solidFill>
                <a:latin typeface="Arial"/>
                <a:ea typeface="Arial"/>
                <a:cs typeface="Arial"/>
                <a:sym typeface="Arial"/>
              </a:rPr>
              <a:t>Ensemble Tree Classifiers succeed </a:t>
            </a:r>
            <a:endParaRPr/>
          </a:p>
          <a:p>
            <a:pPr indent="0" lvl="0" marL="0" marR="0" rtl="0" algn="l">
              <a:lnSpc>
                <a:spcPct val="100000"/>
              </a:lnSpc>
              <a:spcBef>
                <a:spcPts val="0"/>
              </a:spcBef>
              <a:spcAft>
                <a:spcPts val="0"/>
              </a:spcAft>
              <a:buNone/>
            </a:pPr>
            <a:r>
              <a:rPr b="1" i="0" lang="en-US" sz="2000" u="none" cap="none" strike="noStrike">
                <a:solidFill>
                  <a:srgbClr val="00B050"/>
                </a:solidFill>
                <a:latin typeface="Arial"/>
                <a:ea typeface="Arial"/>
                <a:cs typeface="Arial"/>
                <a:sym typeface="Arial"/>
              </a:rPr>
              <a:t>where Linear Classifiers fail</a:t>
            </a:r>
            <a:endParaRPr/>
          </a:p>
        </p:txBody>
      </p:sp>
      <p:pic>
        <p:nvPicPr>
          <p:cNvPr descr="Why is the logistic regression called &amp;#39;logistic&amp;#39;? - Quora" id="246" name="Google Shape;246;p13"/>
          <p:cNvPicPr preferRelativeResize="0"/>
          <p:nvPr/>
        </p:nvPicPr>
        <p:blipFill rotWithShape="1">
          <a:blip r:embed="rId5">
            <a:alphaModFix/>
          </a:blip>
          <a:srcRect b="0" l="0" r="0" t="0"/>
          <a:stretch/>
        </p:blipFill>
        <p:spPr>
          <a:xfrm>
            <a:off x="7591640" y="4194321"/>
            <a:ext cx="3085344" cy="5987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14"/>
          <p:cNvPicPr preferRelativeResize="0"/>
          <p:nvPr/>
        </p:nvPicPr>
        <p:blipFill rotWithShape="1">
          <a:blip r:embed="rId3">
            <a:alphaModFix/>
          </a:blip>
          <a:srcRect b="0" l="0" r="0" t="0"/>
          <a:stretch/>
        </p:blipFill>
        <p:spPr>
          <a:xfrm>
            <a:off x="83534" y="61010"/>
            <a:ext cx="1983764" cy="3224424"/>
          </a:xfrm>
          <a:prstGeom prst="rect">
            <a:avLst/>
          </a:prstGeom>
          <a:noFill/>
          <a:ln>
            <a:noFill/>
          </a:ln>
        </p:spPr>
      </p:pic>
      <p:sp>
        <p:nvSpPr>
          <p:cNvPr id="252" name="Google Shape;252;p14"/>
          <p:cNvSpPr/>
          <p:nvPr/>
        </p:nvSpPr>
        <p:spPr>
          <a:xfrm>
            <a:off x="27633" y="3309555"/>
            <a:ext cx="5301183"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Classification and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Regression Trees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(1984) by BFOS (BFOS = Breiman, Friedman, Olshen, Stone)</a:t>
            </a:r>
            <a:endParaRPr/>
          </a:p>
        </p:txBody>
      </p:sp>
      <p:sp>
        <p:nvSpPr>
          <p:cNvPr id="253" name="Google Shape;253;p14"/>
          <p:cNvSpPr txBox="1"/>
          <p:nvPr/>
        </p:nvSpPr>
        <p:spPr>
          <a:xfrm>
            <a:off x="2504350" y="2286562"/>
            <a:ext cx="1743816"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Leo Breiman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UC Berkeley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Statistics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1928-2005</a:t>
            </a:r>
            <a:endParaRPr/>
          </a:p>
        </p:txBody>
      </p:sp>
      <p:sp>
        <p:nvSpPr>
          <p:cNvPr id="254" name="Google Shape;254;p14"/>
          <p:cNvSpPr txBox="1"/>
          <p:nvPr/>
        </p:nvSpPr>
        <p:spPr>
          <a:xfrm>
            <a:off x="4219438" y="2282932"/>
            <a:ext cx="1870841"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Jerome H. Friedman</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Statistics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UC Berkeley,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Stanford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1939- </a:t>
            </a:r>
            <a:endParaRPr/>
          </a:p>
        </p:txBody>
      </p:sp>
      <p:pic>
        <p:nvPicPr>
          <p:cNvPr id="255" name="Google Shape;255;p14"/>
          <p:cNvPicPr preferRelativeResize="0"/>
          <p:nvPr/>
        </p:nvPicPr>
        <p:blipFill rotWithShape="1">
          <a:blip r:embed="rId4">
            <a:alphaModFix/>
          </a:blip>
          <a:srcRect b="0" l="0" r="0" t="0"/>
          <a:stretch/>
        </p:blipFill>
        <p:spPr>
          <a:xfrm>
            <a:off x="4301112" y="119435"/>
            <a:ext cx="1707495" cy="2104118"/>
          </a:xfrm>
          <a:prstGeom prst="rect">
            <a:avLst/>
          </a:prstGeom>
          <a:noFill/>
          <a:ln>
            <a:noFill/>
          </a:ln>
        </p:spPr>
      </p:pic>
      <p:pic>
        <p:nvPicPr>
          <p:cNvPr id="256" name="Google Shape;256;p14"/>
          <p:cNvPicPr preferRelativeResize="0"/>
          <p:nvPr/>
        </p:nvPicPr>
        <p:blipFill rotWithShape="1">
          <a:blip r:embed="rId5">
            <a:alphaModFix/>
          </a:blip>
          <a:srcRect b="0" l="0" r="0" t="0"/>
          <a:stretch/>
        </p:blipFill>
        <p:spPr>
          <a:xfrm>
            <a:off x="7976423" y="127843"/>
            <a:ext cx="1066281" cy="1668730"/>
          </a:xfrm>
          <a:prstGeom prst="rect">
            <a:avLst/>
          </a:prstGeom>
          <a:noFill/>
          <a:ln>
            <a:noFill/>
          </a:ln>
        </p:spPr>
      </p:pic>
      <p:sp>
        <p:nvSpPr>
          <p:cNvPr id="257" name="Google Shape;257;p14"/>
          <p:cNvSpPr txBox="1"/>
          <p:nvPr/>
        </p:nvSpPr>
        <p:spPr>
          <a:xfrm>
            <a:off x="7895338" y="1813225"/>
            <a:ext cx="1571956"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Charles J. Stone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Math, Probability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UCLA,</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UC Berkeley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1936-2019</a:t>
            </a:r>
            <a:endParaRPr/>
          </a:p>
        </p:txBody>
      </p:sp>
      <p:sp>
        <p:nvSpPr>
          <p:cNvPr id="258" name="Google Shape;258;p14"/>
          <p:cNvSpPr txBox="1"/>
          <p:nvPr/>
        </p:nvSpPr>
        <p:spPr>
          <a:xfrm>
            <a:off x="6220073" y="1905989"/>
            <a:ext cx="1723763"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Richard A. Olshen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Biostatistics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UC Berkeley,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Stanford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1942-</a:t>
            </a:r>
            <a:endParaRPr/>
          </a:p>
        </p:txBody>
      </p:sp>
      <p:pic>
        <p:nvPicPr>
          <p:cNvPr id="259" name="Google Shape;259;p14"/>
          <p:cNvPicPr preferRelativeResize="0"/>
          <p:nvPr/>
        </p:nvPicPr>
        <p:blipFill rotWithShape="1">
          <a:blip r:embed="rId6">
            <a:alphaModFix/>
          </a:blip>
          <a:srcRect b="0" l="0" r="0" t="0"/>
          <a:stretch/>
        </p:blipFill>
        <p:spPr>
          <a:xfrm>
            <a:off x="53089" y="4948581"/>
            <a:ext cx="2709801" cy="1813646"/>
          </a:xfrm>
          <a:prstGeom prst="rect">
            <a:avLst/>
          </a:prstGeom>
          <a:noFill/>
          <a:ln>
            <a:noFill/>
          </a:ln>
        </p:spPr>
      </p:pic>
      <p:sp>
        <p:nvSpPr>
          <p:cNvPr id="260" name="Google Shape;260;p14"/>
          <p:cNvSpPr/>
          <p:nvPr/>
        </p:nvSpPr>
        <p:spPr>
          <a:xfrm>
            <a:off x="216985" y="4232354"/>
            <a:ext cx="22873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Random Decision Forests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(1995) by Tin Kam Ho</a:t>
            </a:r>
            <a:endParaRPr/>
          </a:p>
        </p:txBody>
      </p:sp>
      <p:pic>
        <p:nvPicPr>
          <p:cNvPr id="261" name="Google Shape;261;p14"/>
          <p:cNvPicPr preferRelativeResize="0"/>
          <p:nvPr/>
        </p:nvPicPr>
        <p:blipFill rotWithShape="1">
          <a:blip r:embed="rId7">
            <a:alphaModFix/>
          </a:blip>
          <a:srcRect b="0" l="0" r="0" t="0"/>
          <a:stretch/>
        </p:blipFill>
        <p:spPr>
          <a:xfrm>
            <a:off x="3073812" y="4364874"/>
            <a:ext cx="1630710" cy="1630710"/>
          </a:xfrm>
          <a:prstGeom prst="rect">
            <a:avLst/>
          </a:prstGeom>
          <a:noFill/>
          <a:ln>
            <a:noFill/>
          </a:ln>
        </p:spPr>
      </p:pic>
      <p:sp>
        <p:nvSpPr>
          <p:cNvPr id="262" name="Google Shape;262;p14"/>
          <p:cNvSpPr/>
          <p:nvPr/>
        </p:nvSpPr>
        <p:spPr>
          <a:xfrm>
            <a:off x="3073812" y="5995584"/>
            <a:ext cx="4063697"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Tin Kam Ho</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at Bell Labs in NJ.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then AI at IBM (since 2014) </a:t>
            </a:r>
            <a:endParaRPr/>
          </a:p>
        </p:txBody>
      </p:sp>
      <p:sp>
        <p:nvSpPr>
          <p:cNvPr id="263" name="Google Shape;263;p14"/>
          <p:cNvSpPr txBox="1"/>
          <p:nvPr/>
        </p:nvSpPr>
        <p:spPr>
          <a:xfrm>
            <a:off x="9497066" y="5161546"/>
            <a:ext cx="2447508" cy="16619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Adele Cutler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UC Berkeley, then Utah State University.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Wrote original Random Forest in Fortran with Leo Breiman in 2002-2003</a:t>
            </a:r>
            <a:endParaRPr/>
          </a:p>
          <a:p>
            <a:pPr indent="0" lvl="0" marL="0" marR="0" rtl="0" algn="l">
              <a:lnSpc>
                <a:spcPct val="100000"/>
              </a:lnSpc>
              <a:spcBef>
                <a:spcPts val="0"/>
              </a:spcBef>
              <a:spcAft>
                <a:spcPts val="0"/>
              </a:spcAft>
              <a:buNone/>
            </a:pPr>
            <a:r>
              <a:rPr b="0" i="0" lang="en-US" sz="900" u="sng" cap="none" strike="noStrike">
                <a:solidFill>
                  <a:srgbClr val="000000"/>
                </a:solidFill>
                <a:latin typeface="Arial"/>
                <a:ea typeface="Arial"/>
                <a:cs typeface="Arial"/>
                <a:sym typeface="Arial"/>
                <a:hlinkClick r:id="rId8">
                  <a:extLst>
                    <a:ext uri="{A12FA001-AC4F-418D-AE19-62706E023703}">
                      <ahyp:hlinkClr val="tx"/>
                    </a:ext>
                  </a:extLst>
                </a:hlinkClick>
              </a:rPr>
              <a:t>https://www.stat.berkeley.edu/~breiman/RandomForests/cc_software.htm</a:t>
            </a:r>
            <a:endParaRPr b="0" i="0" sz="900" u="none" cap="none" strike="noStrike">
              <a:solidFill>
                <a:srgbClr val="000000"/>
              </a:solidFill>
              <a:latin typeface="Arial"/>
              <a:ea typeface="Arial"/>
              <a:cs typeface="Arial"/>
              <a:sym typeface="Arial"/>
            </a:endParaRPr>
          </a:p>
        </p:txBody>
      </p:sp>
      <p:pic>
        <p:nvPicPr>
          <p:cNvPr id="264" name="Google Shape;264;p14"/>
          <p:cNvPicPr preferRelativeResize="0"/>
          <p:nvPr/>
        </p:nvPicPr>
        <p:blipFill rotWithShape="1">
          <a:blip r:embed="rId9">
            <a:alphaModFix/>
          </a:blip>
          <a:srcRect b="0" l="0" r="0" t="0"/>
          <a:stretch/>
        </p:blipFill>
        <p:spPr>
          <a:xfrm>
            <a:off x="9719064" y="3313971"/>
            <a:ext cx="1847575" cy="1847575"/>
          </a:xfrm>
          <a:prstGeom prst="rect">
            <a:avLst/>
          </a:prstGeom>
          <a:noFill/>
          <a:ln>
            <a:noFill/>
          </a:ln>
        </p:spPr>
      </p:pic>
      <p:pic>
        <p:nvPicPr>
          <p:cNvPr id="265" name="Google Shape;265;p14"/>
          <p:cNvPicPr preferRelativeResize="0"/>
          <p:nvPr/>
        </p:nvPicPr>
        <p:blipFill rotWithShape="1">
          <a:blip r:embed="rId10">
            <a:alphaModFix/>
          </a:blip>
          <a:srcRect b="0" l="0" r="0" t="0"/>
          <a:stretch/>
        </p:blipFill>
        <p:spPr>
          <a:xfrm>
            <a:off x="2386366" y="119615"/>
            <a:ext cx="1707496" cy="2099225"/>
          </a:xfrm>
          <a:prstGeom prst="rect">
            <a:avLst/>
          </a:prstGeom>
          <a:noFill/>
          <a:ln>
            <a:noFill/>
          </a:ln>
        </p:spPr>
      </p:pic>
      <p:cxnSp>
        <p:nvCxnSpPr>
          <p:cNvPr id="266" name="Google Shape;266;p14"/>
          <p:cNvCxnSpPr/>
          <p:nvPr/>
        </p:nvCxnSpPr>
        <p:spPr>
          <a:xfrm>
            <a:off x="53089" y="4101661"/>
            <a:ext cx="6852412" cy="0"/>
          </a:xfrm>
          <a:prstGeom prst="straightConnector1">
            <a:avLst/>
          </a:prstGeom>
          <a:noFill/>
          <a:ln cap="flat" cmpd="sng" w="25400">
            <a:solidFill>
              <a:srgbClr val="3E6EC2"/>
            </a:solidFill>
            <a:prstDash val="solid"/>
            <a:round/>
            <a:headEnd len="sm" w="sm" type="none"/>
            <a:tailEnd len="sm" w="sm" type="none"/>
          </a:ln>
        </p:spPr>
      </p:cxnSp>
      <p:pic>
        <p:nvPicPr>
          <p:cNvPr id="267" name="Google Shape;267;p14"/>
          <p:cNvPicPr preferRelativeResize="0"/>
          <p:nvPr/>
        </p:nvPicPr>
        <p:blipFill rotWithShape="1">
          <a:blip r:embed="rId11">
            <a:alphaModFix/>
          </a:blip>
          <a:srcRect b="0" l="0" r="0" t="0"/>
          <a:stretch/>
        </p:blipFill>
        <p:spPr>
          <a:xfrm>
            <a:off x="6264234" y="137238"/>
            <a:ext cx="1418894" cy="1768751"/>
          </a:xfrm>
          <a:prstGeom prst="rect">
            <a:avLst/>
          </a:prstGeom>
          <a:noFill/>
          <a:ln>
            <a:noFill/>
          </a:ln>
        </p:spPr>
      </p:pic>
      <p:sp>
        <p:nvSpPr>
          <p:cNvPr id="268" name="Google Shape;268;p14"/>
          <p:cNvSpPr txBox="1"/>
          <p:nvPr/>
        </p:nvSpPr>
        <p:spPr>
          <a:xfrm>
            <a:off x="10226459" y="913314"/>
            <a:ext cx="156812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FORTRAN</a:t>
            </a:r>
            <a:endParaRPr/>
          </a:p>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Random Forest</a:t>
            </a:r>
            <a:endParaRPr/>
          </a:p>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2002-2003</a:t>
            </a:r>
            <a:endParaRPr/>
          </a:p>
        </p:txBody>
      </p:sp>
      <p:sp>
        <p:nvSpPr>
          <p:cNvPr id="269" name="Google Shape;269;p14"/>
          <p:cNvSpPr/>
          <p:nvPr/>
        </p:nvSpPr>
        <p:spPr>
          <a:xfrm>
            <a:off x="10617702" y="1813225"/>
            <a:ext cx="416392" cy="1186203"/>
          </a:xfrm>
          <a:prstGeom prst="down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15"/>
          <p:cNvPicPr preferRelativeResize="0"/>
          <p:nvPr/>
        </p:nvPicPr>
        <p:blipFill rotWithShape="1">
          <a:blip r:embed="rId3">
            <a:alphaModFix/>
          </a:blip>
          <a:srcRect b="0" l="0" r="0" t="0"/>
          <a:stretch/>
        </p:blipFill>
        <p:spPr>
          <a:xfrm>
            <a:off x="3111244" y="901910"/>
            <a:ext cx="2364779" cy="1786625"/>
          </a:xfrm>
          <a:prstGeom prst="rect">
            <a:avLst/>
          </a:prstGeom>
          <a:noFill/>
          <a:ln>
            <a:noFill/>
          </a:ln>
        </p:spPr>
      </p:pic>
      <p:sp>
        <p:nvSpPr>
          <p:cNvPr id="275" name="Google Shape;275;p15"/>
          <p:cNvSpPr txBox="1"/>
          <p:nvPr/>
        </p:nvSpPr>
        <p:spPr>
          <a:xfrm>
            <a:off x="-35952" y="-62965"/>
            <a:ext cx="4046484" cy="6211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Boosting Algorithms</a:t>
            </a:r>
            <a:endParaRPr/>
          </a:p>
        </p:txBody>
      </p:sp>
      <p:sp>
        <p:nvSpPr>
          <p:cNvPr id="276" name="Google Shape;276;p15"/>
          <p:cNvSpPr txBox="1"/>
          <p:nvPr/>
        </p:nvSpPr>
        <p:spPr>
          <a:xfrm>
            <a:off x="7304691" y="2507542"/>
            <a:ext cx="4887310"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From Wikipedia, etc:</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idea of gradient boosting originated in the observation by </a:t>
            </a:r>
            <a:r>
              <a:rPr b="1" i="0" lang="en-US" sz="1400" u="none" cap="none" strike="noStrike">
                <a:solidFill>
                  <a:srgbClr val="0070C0"/>
                </a:solidFill>
                <a:latin typeface="Arial"/>
                <a:ea typeface="Arial"/>
                <a:cs typeface="Arial"/>
                <a:sym typeface="Arial"/>
              </a:rPr>
              <a:t>Leo Breiman</a:t>
            </a:r>
            <a:r>
              <a:rPr b="0" i="0" lang="en-US" sz="1400" u="none" cap="none" strike="noStrike">
                <a:solidFill>
                  <a:srgbClr val="000000"/>
                </a:solidFill>
                <a:latin typeface="Arial"/>
                <a:ea typeface="Arial"/>
                <a:cs typeface="Arial"/>
                <a:sym typeface="Arial"/>
              </a:rPr>
              <a:t> that boosting can be interpreted as an optimization algorithm on a suitable cost function (</a:t>
            </a:r>
            <a:r>
              <a:rPr b="1" i="0" lang="en-US" sz="1400" u="none" cap="none" strike="noStrike">
                <a:solidFill>
                  <a:srgbClr val="FF0000"/>
                </a:solidFill>
                <a:latin typeface="Arial"/>
                <a:ea typeface="Arial"/>
                <a:cs typeface="Arial"/>
                <a:sym typeface="Arial"/>
              </a:rPr>
              <a:t>1997</a:t>
            </a:r>
            <a:r>
              <a:rPr b="0" i="0" lang="en-US" sz="1400" u="none" cap="none" strike="noStrike">
                <a:solidFill>
                  <a:srgbClr val="000000"/>
                </a:solidFill>
                <a:latin typeface="Arial"/>
                <a:ea typeface="Arial"/>
                <a:cs typeface="Arial"/>
                <a:sym typeface="Arial"/>
              </a:rPr>
              <a:t>, Berkeley).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Explicit regression gradient boosting algorithms were subsequently developed by </a:t>
            </a:r>
            <a:r>
              <a:rPr b="1" i="0" lang="en-US" sz="1400" u="none" cap="none" strike="noStrike">
                <a:solidFill>
                  <a:srgbClr val="0070C0"/>
                </a:solidFill>
                <a:latin typeface="Arial"/>
                <a:ea typeface="Arial"/>
                <a:cs typeface="Arial"/>
                <a:sym typeface="Arial"/>
              </a:rPr>
              <a:t>Jerome H. Friedman</a:t>
            </a:r>
            <a:r>
              <a:rPr b="0" i="0" lang="en-US" sz="1400" u="none" cap="none" strike="noStrike">
                <a:solidFill>
                  <a:srgbClr val="00000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1999</a:t>
            </a:r>
            <a:r>
              <a:rPr b="0" i="0" lang="en-US" sz="1400" u="none" cap="none" strike="noStrike">
                <a:solidFill>
                  <a:srgbClr val="000000"/>
                </a:solidFill>
                <a:latin typeface="Arial"/>
                <a:ea typeface="Arial"/>
                <a:cs typeface="Arial"/>
                <a:sym typeface="Arial"/>
              </a:rPr>
              <a:t>, Berkeley).</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simultaneously with the more general functional gradient boosting perspective of </a:t>
            </a:r>
            <a:r>
              <a:rPr b="1" i="0" lang="en-US" sz="1400" u="none" cap="none" strike="noStrike">
                <a:solidFill>
                  <a:srgbClr val="0070C0"/>
                </a:solidFill>
                <a:latin typeface="Arial"/>
                <a:ea typeface="Arial"/>
                <a:cs typeface="Arial"/>
                <a:sym typeface="Arial"/>
              </a:rPr>
              <a:t>Llew Mason, Jonathan Baxter, Peter Bartlett and Marcus Frean</a:t>
            </a:r>
            <a:r>
              <a:rPr b="0" i="0" lang="en-US" sz="1400" u="none" cap="none" strike="noStrike">
                <a:solidFill>
                  <a:srgbClr val="000000"/>
                </a:solidFill>
                <a:latin typeface="Arial"/>
                <a:ea typeface="Arial"/>
                <a:cs typeface="Arial"/>
                <a:sym typeface="Arial"/>
              </a:rPr>
              <a:t> (</a:t>
            </a:r>
            <a:r>
              <a:rPr b="1" i="0" lang="en-US" sz="1400" u="none" cap="none" strike="noStrike">
                <a:solidFill>
                  <a:srgbClr val="FF0000"/>
                </a:solidFill>
                <a:latin typeface="Arial"/>
                <a:ea typeface="Arial"/>
                <a:cs typeface="Arial"/>
                <a:sym typeface="Arial"/>
              </a:rPr>
              <a:t>1999</a:t>
            </a:r>
            <a:r>
              <a:rPr b="0" i="0" lang="en-US" sz="14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Stochastic gradient boosting</a:t>
            </a:r>
            <a:r>
              <a:rPr b="0" i="0" lang="en-US" sz="1400" u="none" cap="none" strike="noStrike">
                <a:solidFill>
                  <a:srgbClr val="000000"/>
                </a:solidFill>
                <a:latin typeface="Arial"/>
                <a:ea typeface="Arial"/>
                <a:cs typeface="Arial"/>
                <a:sym typeface="Arial"/>
              </a:rPr>
              <a:t> - by Jerome H.Friedman, </a:t>
            </a:r>
            <a:r>
              <a:rPr b="1" i="0" lang="en-US" sz="1400" u="none" cap="none" strike="noStrike">
                <a:solidFill>
                  <a:srgbClr val="FF0000"/>
                </a:solidFill>
                <a:latin typeface="Arial"/>
                <a:ea typeface="Arial"/>
                <a:cs typeface="Arial"/>
                <a:sym typeface="Arial"/>
              </a:rPr>
              <a:t>2002</a:t>
            </a:r>
            <a:r>
              <a:rPr b="0" i="0" lang="en-US" sz="1400" u="none" cap="none" strike="noStrike">
                <a:solidFill>
                  <a:srgbClr val="000000"/>
                </a:solidFill>
                <a:latin typeface="Arial"/>
                <a:ea typeface="Arial"/>
                <a:cs typeface="Arial"/>
                <a:sym typeface="Arial"/>
              </a:rPr>
              <a:t> – adding random sampling to gradient boosting algorithm improves speed and accuracy.</a:t>
            </a:r>
            <a:endParaRPr/>
          </a:p>
        </p:txBody>
      </p:sp>
      <p:pic>
        <p:nvPicPr>
          <p:cNvPr id="277" name="Google Shape;277;p15"/>
          <p:cNvPicPr preferRelativeResize="0"/>
          <p:nvPr/>
        </p:nvPicPr>
        <p:blipFill rotWithShape="1">
          <a:blip r:embed="rId4">
            <a:alphaModFix/>
          </a:blip>
          <a:srcRect b="0" l="0" r="0" t="0"/>
          <a:stretch/>
        </p:blipFill>
        <p:spPr>
          <a:xfrm>
            <a:off x="4622126" y="2789461"/>
            <a:ext cx="1102313" cy="1256482"/>
          </a:xfrm>
          <a:prstGeom prst="rect">
            <a:avLst/>
          </a:prstGeom>
          <a:noFill/>
          <a:ln>
            <a:noFill/>
          </a:ln>
        </p:spPr>
      </p:pic>
      <p:pic>
        <p:nvPicPr>
          <p:cNvPr id="278" name="Google Shape;278;p15"/>
          <p:cNvPicPr preferRelativeResize="0"/>
          <p:nvPr/>
        </p:nvPicPr>
        <p:blipFill rotWithShape="1">
          <a:blip r:embed="rId5">
            <a:alphaModFix/>
          </a:blip>
          <a:srcRect b="0" l="0" r="0" t="0"/>
          <a:stretch/>
        </p:blipFill>
        <p:spPr>
          <a:xfrm>
            <a:off x="4531514" y="4595488"/>
            <a:ext cx="1192925" cy="639312"/>
          </a:xfrm>
          <a:prstGeom prst="rect">
            <a:avLst/>
          </a:prstGeom>
          <a:noFill/>
          <a:ln>
            <a:noFill/>
          </a:ln>
        </p:spPr>
      </p:pic>
      <p:pic>
        <p:nvPicPr>
          <p:cNvPr id="279" name="Google Shape;279;p15"/>
          <p:cNvPicPr preferRelativeResize="0"/>
          <p:nvPr/>
        </p:nvPicPr>
        <p:blipFill rotWithShape="1">
          <a:blip r:embed="rId6">
            <a:alphaModFix/>
          </a:blip>
          <a:srcRect b="0" l="0" r="0" t="0"/>
          <a:stretch/>
        </p:blipFill>
        <p:spPr>
          <a:xfrm>
            <a:off x="4554832" y="5952896"/>
            <a:ext cx="1189970" cy="467063"/>
          </a:xfrm>
          <a:prstGeom prst="rect">
            <a:avLst/>
          </a:prstGeom>
          <a:noFill/>
          <a:ln>
            <a:noFill/>
          </a:ln>
        </p:spPr>
      </p:pic>
      <p:sp>
        <p:nvSpPr>
          <p:cNvPr id="280" name="Google Shape;280;p15"/>
          <p:cNvSpPr txBox="1"/>
          <p:nvPr/>
        </p:nvSpPr>
        <p:spPr>
          <a:xfrm>
            <a:off x="47280" y="1306916"/>
            <a:ext cx="3253817" cy="11387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70C0"/>
                </a:solidFill>
                <a:latin typeface="Calibri"/>
                <a:ea typeface="Calibri"/>
                <a:cs typeface="Calibri"/>
                <a:sym typeface="Calibri"/>
              </a:rPr>
              <a:t>AdaBoost</a:t>
            </a:r>
            <a:r>
              <a:rPr b="0" i="0" lang="en-US" sz="1800" u="none" cap="none" strike="noStrike">
                <a:solidFill>
                  <a:schemeClr val="dk1"/>
                </a:solidFill>
                <a:latin typeface="Calibri"/>
                <a:ea typeface="Calibri"/>
                <a:cs typeface="Calibri"/>
                <a:sym typeface="Calibri"/>
              </a:rPr>
              <a:t> (</a:t>
            </a:r>
            <a:r>
              <a:rPr b="1" i="0" lang="en-US" sz="1800" u="none" cap="none" strike="noStrike">
                <a:solidFill>
                  <a:srgbClr val="FF0000"/>
                </a:solidFill>
                <a:latin typeface="Calibri"/>
                <a:ea typeface="Calibri"/>
                <a:cs typeface="Calibri"/>
                <a:sym typeface="Calibri"/>
              </a:rPr>
              <a:t>1995</a:t>
            </a:r>
            <a:r>
              <a:rPr b="0" i="0" lang="en-US" sz="1800" u="none" cap="none" strike="noStrike">
                <a:solidFill>
                  <a:schemeClr val="dk1"/>
                </a:solidFill>
                <a:latin typeface="Calibri"/>
                <a:ea typeface="Calibri"/>
                <a:cs typeface="Calibri"/>
                <a:sym typeface="Calibri"/>
              </a:rPr>
              <a:t>)</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Yoav Freund &amp; Robert Schapire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(2003 Gödel Prize). </a:t>
            </a:r>
            <a:endParaRPr/>
          </a:p>
        </p:txBody>
      </p:sp>
      <p:sp>
        <p:nvSpPr>
          <p:cNvPr id="281" name="Google Shape;281;p15"/>
          <p:cNvSpPr txBox="1"/>
          <p:nvPr/>
        </p:nvSpPr>
        <p:spPr>
          <a:xfrm>
            <a:off x="47280" y="2789461"/>
            <a:ext cx="3730088" cy="11387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70C0"/>
                </a:solidFill>
                <a:latin typeface="Calibri"/>
                <a:ea typeface="Calibri"/>
                <a:cs typeface="Calibri"/>
                <a:sym typeface="Calibri"/>
              </a:rPr>
              <a:t>XGBoost</a:t>
            </a:r>
            <a:r>
              <a:rPr b="0" i="0" lang="en-US" sz="1800" u="none" cap="none" strike="noStrike">
                <a:solidFill>
                  <a:schemeClr val="dk1"/>
                </a:solidFill>
                <a:latin typeface="Calibri"/>
                <a:ea typeface="Calibri"/>
                <a:cs typeface="Calibri"/>
                <a:sym typeface="Calibri"/>
              </a:rPr>
              <a:t> (</a:t>
            </a:r>
            <a:r>
              <a:rPr b="1" i="0" lang="en-US" sz="1800" u="none" cap="none" strike="noStrike">
                <a:solidFill>
                  <a:srgbClr val="FF0000"/>
                </a:solidFill>
                <a:latin typeface="Calibri"/>
                <a:ea typeface="Calibri"/>
                <a:cs typeface="Calibri"/>
                <a:sym typeface="Calibri"/>
              </a:rPr>
              <a:t>2014</a:t>
            </a:r>
            <a:r>
              <a:rPr b="0" i="0" lang="en-US" sz="1800" u="none" cap="none" strike="noStrik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more flexible and optimized</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Tianqi Chen (was a Ph.D. student)</a:t>
            </a:r>
            <a:endParaRPr/>
          </a:p>
        </p:txBody>
      </p:sp>
      <p:sp>
        <p:nvSpPr>
          <p:cNvPr id="282" name="Google Shape;282;p15"/>
          <p:cNvSpPr txBox="1"/>
          <p:nvPr/>
        </p:nvSpPr>
        <p:spPr>
          <a:xfrm>
            <a:off x="47280" y="4322617"/>
            <a:ext cx="4219641" cy="11387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70C0"/>
                </a:solidFill>
                <a:latin typeface="Calibri"/>
                <a:ea typeface="Calibri"/>
                <a:cs typeface="Calibri"/>
                <a:sym typeface="Calibri"/>
              </a:rPr>
              <a:t>Light GBM</a:t>
            </a:r>
            <a:r>
              <a:rPr b="0" i="0" lang="en-US" sz="1800" u="none" cap="none" strike="noStrike">
                <a:solidFill>
                  <a:schemeClr val="dk1"/>
                </a:solidFill>
                <a:latin typeface="Calibri"/>
                <a:ea typeface="Calibri"/>
                <a:cs typeface="Calibri"/>
                <a:sym typeface="Calibri"/>
              </a:rPr>
              <a:t> (</a:t>
            </a:r>
            <a:r>
              <a:rPr b="1" i="0" lang="en-US" sz="1800" u="none" cap="none" strike="noStrike">
                <a:solidFill>
                  <a:srgbClr val="FF0000"/>
                </a:solidFill>
                <a:latin typeface="Calibri"/>
                <a:ea typeface="Calibri"/>
                <a:cs typeface="Calibri"/>
                <a:sym typeface="Calibri"/>
              </a:rPr>
              <a:t>2016</a:t>
            </a:r>
            <a:r>
              <a:rPr b="0" i="0" lang="en-US" sz="1800" u="none" cap="none" strike="noStrike">
                <a:solidFill>
                  <a:schemeClr val="dk1"/>
                </a:solidFill>
                <a:latin typeface="Calibri"/>
                <a:ea typeface="Calibri"/>
                <a:cs typeface="Calibri"/>
                <a:sym typeface="Calibri"/>
              </a:rPr>
              <a:t>, Microsoft)</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fast-performing, distributed</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(GBM = Gradient Boosting Machine)</a:t>
            </a:r>
            <a:endParaRPr/>
          </a:p>
        </p:txBody>
      </p:sp>
      <p:sp>
        <p:nvSpPr>
          <p:cNvPr id="283" name="Google Shape;283;p15"/>
          <p:cNvSpPr txBox="1"/>
          <p:nvPr/>
        </p:nvSpPr>
        <p:spPr>
          <a:xfrm>
            <a:off x="42643" y="5784345"/>
            <a:ext cx="4219641"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70C0"/>
                </a:solidFill>
                <a:latin typeface="Calibri"/>
                <a:ea typeface="Calibri"/>
                <a:cs typeface="Calibri"/>
                <a:sym typeface="Calibri"/>
              </a:rPr>
              <a:t>CatBoost</a:t>
            </a:r>
            <a:r>
              <a:rPr b="0" i="0" lang="en-US" sz="1800" u="none" cap="none" strike="noStrike">
                <a:solidFill>
                  <a:schemeClr val="dk1"/>
                </a:solidFill>
                <a:latin typeface="Calibri"/>
                <a:ea typeface="Calibri"/>
                <a:cs typeface="Calibri"/>
                <a:sym typeface="Calibri"/>
              </a:rPr>
              <a:t> (</a:t>
            </a:r>
            <a:r>
              <a:rPr b="1" i="0" lang="en-US" sz="1800" u="none" cap="none" strike="noStrike">
                <a:solidFill>
                  <a:srgbClr val="FF0000"/>
                </a:solidFill>
                <a:latin typeface="Calibri"/>
                <a:ea typeface="Calibri"/>
                <a:cs typeface="Calibri"/>
                <a:sym typeface="Calibri"/>
              </a:rPr>
              <a:t>2017</a:t>
            </a:r>
            <a:r>
              <a:rPr b="0" i="0" lang="en-US" sz="1800" u="none" cap="none" strike="noStrike">
                <a:solidFill>
                  <a:schemeClr val="dk1"/>
                </a:solidFill>
                <a:latin typeface="Calibri"/>
                <a:ea typeface="Calibri"/>
                <a:cs typeface="Calibri"/>
                <a:sym typeface="Calibri"/>
              </a:rPr>
              <a:t>, Yandex) </a:t>
            </a:r>
            <a:endParaRPr/>
          </a:p>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big data, categorical data, multiple GPUs.</a:t>
            </a:r>
            <a:endParaRPr/>
          </a:p>
        </p:txBody>
      </p:sp>
      <p:sp>
        <p:nvSpPr>
          <p:cNvPr id="284" name="Google Shape;284;p15"/>
          <p:cNvSpPr txBox="1"/>
          <p:nvPr/>
        </p:nvSpPr>
        <p:spPr>
          <a:xfrm>
            <a:off x="8079485" y="1603178"/>
            <a:ext cx="134280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Leo Breiman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UC Berkeley</a:t>
            </a:r>
            <a:endParaRPr/>
          </a:p>
        </p:txBody>
      </p:sp>
      <p:sp>
        <p:nvSpPr>
          <p:cNvPr id="285" name="Google Shape;285;p15"/>
          <p:cNvSpPr txBox="1"/>
          <p:nvPr/>
        </p:nvSpPr>
        <p:spPr>
          <a:xfrm>
            <a:off x="10015728" y="1606306"/>
            <a:ext cx="2031789"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Jerome H. Friedman</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UC Berkeley,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Stanford </a:t>
            </a:r>
            <a:endParaRPr/>
          </a:p>
        </p:txBody>
      </p:sp>
      <p:pic>
        <p:nvPicPr>
          <p:cNvPr id="286" name="Google Shape;286;p15"/>
          <p:cNvPicPr preferRelativeResize="0"/>
          <p:nvPr/>
        </p:nvPicPr>
        <p:blipFill rotWithShape="1">
          <a:blip r:embed="rId7">
            <a:alphaModFix/>
          </a:blip>
          <a:srcRect b="0" l="0" r="0" t="0"/>
          <a:stretch/>
        </p:blipFill>
        <p:spPr>
          <a:xfrm>
            <a:off x="10080247" y="98974"/>
            <a:ext cx="1223510" cy="1507711"/>
          </a:xfrm>
          <a:prstGeom prst="rect">
            <a:avLst/>
          </a:prstGeom>
          <a:noFill/>
          <a:ln>
            <a:noFill/>
          </a:ln>
        </p:spPr>
      </p:pic>
      <p:pic>
        <p:nvPicPr>
          <p:cNvPr id="287" name="Google Shape;287;p15"/>
          <p:cNvPicPr preferRelativeResize="0"/>
          <p:nvPr/>
        </p:nvPicPr>
        <p:blipFill rotWithShape="1">
          <a:blip r:embed="rId8">
            <a:alphaModFix/>
          </a:blip>
          <a:srcRect b="0" l="0" r="0" t="0"/>
          <a:stretch/>
        </p:blipFill>
        <p:spPr>
          <a:xfrm>
            <a:off x="8079485" y="98974"/>
            <a:ext cx="1223510" cy="1504204"/>
          </a:xfrm>
          <a:prstGeom prst="rect">
            <a:avLst/>
          </a:prstGeom>
          <a:noFill/>
          <a:ln>
            <a:noFill/>
          </a:ln>
        </p:spPr>
      </p:pic>
      <p:pic>
        <p:nvPicPr>
          <p:cNvPr id="288" name="Google Shape;288;p15"/>
          <p:cNvPicPr preferRelativeResize="0"/>
          <p:nvPr/>
        </p:nvPicPr>
        <p:blipFill rotWithShape="1">
          <a:blip r:embed="rId9">
            <a:alphaModFix/>
          </a:blip>
          <a:srcRect b="0" l="0" r="0" t="0"/>
          <a:stretch/>
        </p:blipFill>
        <p:spPr>
          <a:xfrm>
            <a:off x="5473165" y="402695"/>
            <a:ext cx="986897" cy="998429"/>
          </a:xfrm>
          <a:prstGeom prst="rect">
            <a:avLst/>
          </a:prstGeom>
          <a:noFill/>
          <a:ln>
            <a:noFill/>
          </a:ln>
        </p:spPr>
      </p:pic>
      <p:pic>
        <p:nvPicPr>
          <p:cNvPr id="289" name="Google Shape;289;p15"/>
          <p:cNvPicPr preferRelativeResize="0"/>
          <p:nvPr/>
        </p:nvPicPr>
        <p:blipFill rotWithShape="1">
          <a:blip r:embed="rId10">
            <a:alphaModFix/>
          </a:blip>
          <a:srcRect b="0" l="0" r="0" t="0"/>
          <a:stretch/>
        </p:blipFill>
        <p:spPr>
          <a:xfrm>
            <a:off x="5460443" y="1432053"/>
            <a:ext cx="988348" cy="1256482"/>
          </a:xfrm>
          <a:prstGeom prst="rect">
            <a:avLst/>
          </a:prstGeom>
          <a:noFill/>
          <a:ln>
            <a:noFill/>
          </a:ln>
        </p:spPr>
      </p:pic>
      <p:sp>
        <p:nvSpPr>
          <p:cNvPr id="290" name="Google Shape;290;p15"/>
          <p:cNvSpPr txBox="1"/>
          <p:nvPr/>
        </p:nvSpPr>
        <p:spPr>
          <a:xfrm>
            <a:off x="-35952" y="558138"/>
            <a:ext cx="24036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Strength of Weak Learners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nvSpPr>
        <p:spPr>
          <a:xfrm>
            <a:off x="130629" y="106878"/>
            <a:ext cx="8054726" cy="12311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RandomForestRegressor can NOT do extrapolation</a:t>
            </a:r>
            <a:endParaRPr/>
          </a:p>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It does interpolation for values inside the range of values.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But it can not go outside.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 </a:t>
            </a: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https://neptune.ai/blog/random-forest-regression-when-does-it-fail-and-why</a:t>
            </a:r>
            <a:endParaRPr b="0" i="0" sz="1400" u="none" cap="none" strike="noStrike">
              <a:solidFill>
                <a:srgbClr val="000000"/>
              </a:solidFill>
              <a:latin typeface="Arial"/>
              <a:ea typeface="Arial"/>
              <a:cs typeface="Arial"/>
              <a:sym typeface="Arial"/>
            </a:endParaRPr>
          </a:p>
        </p:txBody>
      </p:sp>
      <p:pic>
        <p:nvPicPr>
          <p:cNvPr id="296" name="Google Shape;296;p16"/>
          <p:cNvPicPr preferRelativeResize="0"/>
          <p:nvPr/>
        </p:nvPicPr>
        <p:blipFill rotWithShape="1">
          <a:blip r:embed="rId4">
            <a:alphaModFix/>
          </a:blip>
          <a:srcRect b="0" l="0" r="0" t="0"/>
          <a:stretch/>
        </p:blipFill>
        <p:spPr>
          <a:xfrm>
            <a:off x="130629" y="3721100"/>
            <a:ext cx="6485324" cy="2705870"/>
          </a:xfrm>
          <a:prstGeom prst="rect">
            <a:avLst/>
          </a:prstGeom>
          <a:noFill/>
          <a:ln>
            <a:noFill/>
          </a:ln>
        </p:spPr>
      </p:pic>
      <p:sp>
        <p:nvSpPr>
          <p:cNvPr id="297" name="Google Shape;297;p16"/>
          <p:cNvSpPr txBox="1"/>
          <p:nvPr/>
        </p:nvSpPr>
        <p:spPr>
          <a:xfrm>
            <a:off x="130629" y="1474906"/>
            <a:ext cx="7328006"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RandomForest Regressor works by finding closest matches in given range.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We take random subset of data (columns, rows), and build a tree splitting by "x".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Each leave has "x" and "y".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We build hundred trees like this.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For inference, given value "x" we traverse all 100 trees (by "x") and find 100 values of "y".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Then we average them to get the desired prediction.</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result is always within the range of "y" values. It can not extrapolate.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If you look at prediction values they will look like this:</a:t>
            </a:r>
            <a:endParaRPr/>
          </a:p>
        </p:txBody>
      </p:sp>
      <p:sp>
        <p:nvSpPr>
          <p:cNvPr id="298" name="Google Shape;298;p16"/>
          <p:cNvSpPr txBox="1"/>
          <p:nvPr/>
        </p:nvSpPr>
        <p:spPr>
          <a:xfrm>
            <a:off x="7901749" y="782409"/>
            <a:ext cx="3854822" cy="24622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RandomForest Regressor should not be used for time series forecasting.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Instead you can use SVM regression, Linear Regression, Deep Lerning (RNN), combining predictors using stacking, etc.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We can use modified versions of random forest, for example Regression Enhanced Random Forest (RERF, 2017):</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 </a:t>
            </a: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https://arxiv.org/pdf/1904.10416.pdf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nvSpPr>
        <p:spPr>
          <a:xfrm>
            <a:off x="0" y="0"/>
            <a:ext cx="615547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More forecasting</a:t>
            </a:r>
            <a:endParaRPr/>
          </a:p>
        </p:txBody>
      </p:sp>
      <p:pic>
        <p:nvPicPr>
          <p:cNvPr id="304" name="Google Shape;304;p17"/>
          <p:cNvPicPr preferRelativeResize="0"/>
          <p:nvPr/>
        </p:nvPicPr>
        <p:blipFill rotWithShape="1">
          <a:blip r:embed="rId3">
            <a:alphaModFix/>
          </a:blip>
          <a:srcRect b="0" l="0" r="0" t="0"/>
          <a:stretch/>
        </p:blipFill>
        <p:spPr>
          <a:xfrm>
            <a:off x="8783453" y="4242216"/>
            <a:ext cx="3258644" cy="2151089"/>
          </a:xfrm>
          <a:prstGeom prst="rect">
            <a:avLst/>
          </a:prstGeom>
          <a:noFill/>
          <a:ln>
            <a:noFill/>
          </a:ln>
        </p:spPr>
      </p:pic>
      <p:sp>
        <p:nvSpPr>
          <p:cNvPr id="305" name="Google Shape;305;p17"/>
          <p:cNvSpPr txBox="1"/>
          <p:nvPr/>
        </p:nvSpPr>
        <p:spPr>
          <a:xfrm>
            <a:off x="149903" y="905232"/>
            <a:ext cx="7929795" cy="504753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Naive Qualitative</a:t>
            </a:r>
            <a:r>
              <a:rPr b="0" i="0" lang="en-US" sz="1400" u="none" cap="none" strike="noStrike">
                <a:solidFill>
                  <a:srgbClr val="000000"/>
                </a:solidFill>
                <a:latin typeface="Arial"/>
                <a:ea typeface="Arial"/>
                <a:cs typeface="Arial"/>
                <a:sym typeface="Arial"/>
              </a:rPr>
              <a:t> (forecast = last value, or an average of last period)</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Trend, Linear Regression</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Multivariate Linear Regression</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Exponential Smoothing</a:t>
            </a:r>
            <a:r>
              <a:rPr b="0" i="0" lang="en-US" sz="1400" u="none" cap="none" strike="noStrike">
                <a:solidFill>
                  <a:srgbClr val="000000"/>
                </a:solidFill>
                <a:latin typeface="Arial"/>
                <a:ea typeface="Arial"/>
                <a:cs typeface="Arial"/>
                <a:sym typeface="Arial"/>
              </a:rPr>
              <a:t> (weighted moving average)</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Holt-Winters</a:t>
            </a:r>
            <a:r>
              <a:rPr b="0" i="0" lang="en-US" sz="1400" u="none" cap="none" strike="noStrike">
                <a:solidFill>
                  <a:srgbClr val="000000"/>
                </a:solidFill>
                <a:latin typeface="Arial"/>
                <a:ea typeface="Arial"/>
                <a:cs typeface="Arial"/>
                <a:sym typeface="Arial"/>
              </a:rPr>
              <a:t> = Triple Exponential Smoothing (smooth, trend, seasonality)</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Fourier decomposition</a:t>
            </a:r>
            <a:r>
              <a:rPr b="0" i="0" lang="en-US" sz="1400" u="none" cap="none" strike="noStrike">
                <a:solidFill>
                  <a:srgbClr val="000000"/>
                </a:solidFill>
                <a:latin typeface="Arial"/>
                <a:ea typeface="Arial"/>
                <a:cs typeface="Arial"/>
                <a:sym typeface="Arial"/>
              </a:rPr>
              <a:t> to model Seasonality</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ARMA</a:t>
            </a:r>
            <a:r>
              <a:rPr b="0" i="0" lang="en-US" sz="1400" u="none" cap="none" strike="noStrike">
                <a:solidFill>
                  <a:srgbClr val="000000"/>
                </a:solidFill>
                <a:latin typeface="Arial"/>
                <a:ea typeface="Arial"/>
                <a:cs typeface="Arial"/>
                <a:sym typeface="Arial"/>
              </a:rPr>
              <a:t> (Auto-Regressive Moving Average)</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ARIMA</a:t>
            </a:r>
            <a:r>
              <a:rPr b="0" i="0" lang="en-US" sz="1400" u="none" cap="none" strike="noStrike">
                <a:solidFill>
                  <a:srgbClr val="000000"/>
                </a:solidFill>
                <a:latin typeface="Arial"/>
                <a:ea typeface="Arial"/>
                <a:cs typeface="Arial"/>
                <a:sym typeface="Arial"/>
              </a:rPr>
              <a:t> (Auto-Regressive Integrated Moving Average)</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SARIMA</a:t>
            </a:r>
            <a:r>
              <a:rPr b="0" i="0" lang="en-US" sz="1400" u="none" cap="none" strike="noStrike">
                <a:solidFill>
                  <a:srgbClr val="000000"/>
                </a:solidFill>
                <a:latin typeface="Arial"/>
                <a:ea typeface="Arial"/>
                <a:cs typeface="Arial"/>
                <a:sym typeface="Arial"/>
              </a:rPr>
              <a:t> (S=Seasonality), SARIMAX (X - eXogenous regressors) </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Auto-correlations</a:t>
            </a:r>
            <a:r>
              <a:rPr b="0" i="0" lang="en-US" sz="1400" u="none" cap="none" strike="noStrike">
                <a:solidFill>
                  <a:srgbClr val="000000"/>
                </a:solidFill>
                <a:latin typeface="Arial"/>
                <a:ea typeface="Arial"/>
                <a:cs typeface="Arial"/>
                <a:sym typeface="Arial"/>
              </a:rPr>
              <a:t>, bivariate cross-correlation, multivariate time series analysis</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Causal </a:t>
            </a:r>
            <a:r>
              <a:rPr b="0" i="0" lang="en-US" sz="1400" u="none" cap="none" strike="noStrike">
                <a:solidFill>
                  <a:srgbClr val="000000"/>
                </a:solidFill>
                <a:latin typeface="Arial"/>
                <a:ea typeface="Arial"/>
                <a:cs typeface="Arial"/>
                <a:sym typeface="Arial"/>
              </a:rPr>
              <a:t>(cause-effect) - modeling specific causes/drivers that can influence the target value</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(drivers – number of resources, spending on advertising, promotion,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legal change, website redesign, sport event, new law, election, etc.).</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Some drivers cause permanent shift, others – temporary response. </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Monte-Carlo</a:t>
            </a:r>
            <a:r>
              <a:rPr b="0" i="0" lang="en-US" sz="1400" u="none" cap="none" strike="noStrike">
                <a:solidFill>
                  <a:srgbClr val="000000"/>
                </a:solidFill>
                <a:latin typeface="Arial"/>
                <a:ea typeface="Arial"/>
                <a:cs typeface="Arial"/>
                <a:sym typeface="Arial"/>
              </a:rPr>
              <a:t> (Random Walk Simulation)</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Classification</a:t>
            </a:r>
            <a:r>
              <a:rPr b="0" i="0" lang="en-US" sz="1400" u="none" cap="none" strike="noStrike">
                <a:solidFill>
                  <a:srgbClr val="000000"/>
                </a:solidFill>
                <a:latin typeface="Arial"/>
                <a:ea typeface="Arial"/>
                <a:cs typeface="Arial"/>
                <a:sym typeface="Arial"/>
              </a:rPr>
              <a:t> (Random Forest, Boosting, etc.) - "this type of ... historically was causing ..."</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Neural Networks</a:t>
            </a:r>
            <a:r>
              <a:rPr b="0" i="0" lang="en-US" sz="1400" u="none" cap="none" strike="noStrike">
                <a:solidFill>
                  <a:srgbClr val="000000"/>
                </a:solidFill>
                <a:latin typeface="Arial"/>
                <a:ea typeface="Arial"/>
                <a:cs typeface="Arial"/>
                <a:sym typeface="Arial"/>
              </a:rPr>
              <a:t> - LSTM (Long Short Term Memory), multivariate LSTM,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GRU (Gated Recurrent Unit)</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Facebook Prohpet</a:t>
            </a:r>
            <a:r>
              <a:rPr b="0" i="0" lang="en-US" sz="1400" u="none" cap="none" strike="noStrike">
                <a:solidFill>
                  <a:srgbClr val="000000"/>
                </a:solidFill>
                <a:latin typeface="Arial"/>
                <a:ea typeface="Arial"/>
                <a:cs typeface="Arial"/>
                <a:sym typeface="Arial"/>
              </a:rPr>
              <a:t> - </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Azure AutoML</a:t>
            </a:r>
            <a:r>
              <a:rPr b="0" i="0" lang="en-US" sz="1400" u="none" cap="none" strike="noStrike">
                <a:solidFill>
                  <a:srgbClr val="000000"/>
                </a:solidFill>
                <a:latin typeface="Arial"/>
                <a:ea typeface="Arial"/>
                <a:cs typeface="Arial"/>
                <a:sym typeface="Arial"/>
              </a:rPr>
              <a:t> – </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AWS DeepAR</a:t>
            </a:r>
            <a:r>
              <a:rPr b="0" i="0" lang="en-US" sz="1400" u="none" cap="none" strike="noStrike">
                <a:solidFill>
                  <a:srgbClr val="000000"/>
                </a:solidFill>
                <a:latin typeface="Arial"/>
                <a:ea typeface="Arial"/>
                <a:cs typeface="Arial"/>
                <a:sym typeface="Arial"/>
              </a:rPr>
              <a:t> - supervised learning algorithm, uses RNN (Recurrent Neural Network),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uses 1 or multiple similar 1-dim time series.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etc.</a:t>
            </a:r>
            <a:endParaRPr/>
          </a:p>
        </p:txBody>
      </p:sp>
      <p:pic>
        <p:nvPicPr>
          <p:cNvPr id="306" name="Google Shape;306;p17"/>
          <p:cNvPicPr preferRelativeResize="0"/>
          <p:nvPr/>
        </p:nvPicPr>
        <p:blipFill rotWithShape="1">
          <a:blip r:embed="rId4">
            <a:alphaModFix/>
          </a:blip>
          <a:srcRect b="0" l="0" r="0" t="0"/>
          <a:stretch/>
        </p:blipFill>
        <p:spPr>
          <a:xfrm>
            <a:off x="8181709" y="261610"/>
            <a:ext cx="3860388" cy="28521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nvSpPr>
        <p:spPr>
          <a:xfrm>
            <a:off x="0" y="0"/>
            <a:ext cx="669022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Jason Brownlee</a:t>
            </a:r>
            <a:endParaRPr/>
          </a:p>
        </p:txBody>
      </p:sp>
      <p:sp>
        <p:nvSpPr>
          <p:cNvPr id="312" name="Google Shape;312;p18"/>
          <p:cNvSpPr txBox="1"/>
          <p:nvPr/>
        </p:nvSpPr>
        <p:spPr>
          <a:xfrm>
            <a:off x="0" y="763488"/>
            <a:ext cx="517643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B050"/>
                </a:solidFill>
                <a:latin typeface="Arial"/>
                <a:ea typeface="Arial"/>
                <a:cs typeface="Arial"/>
                <a:sym typeface="Arial"/>
              </a:rPr>
              <a:t>Best two books on time series forecasting:</a:t>
            </a:r>
            <a:endParaRPr/>
          </a:p>
        </p:txBody>
      </p:sp>
      <p:pic>
        <p:nvPicPr>
          <p:cNvPr descr="Deep Learning for Time Series Forecasting" id="313" name="Google Shape;313;p18"/>
          <p:cNvPicPr preferRelativeResize="0"/>
          <p:nvPr/>
        </p:nvPicPr>
        <p:blipFill rotWithShape="1">
          <a:blip r:embed="rId3">
            <a:alphaModFix/>
          </a:blip>
          <a:srcRect b="0" l="0" r="0" t="0"/>
          <a:stretch/>
        </p:blipFill>
        <p:spPr>
          <a:xfrm>
            <a:off x="4828005" y="1857397"/>
            <a:ext cx="1862221" cy="2632503"/>
          </a:xfrm>
          <a:prstGeom prst="rect">
            <a:avLst/>
          </a:prstGeom>
          <a:noFill/>
          <a:ln>
            <a:noFill/>
          </a:ln>
        </p:spPr>
      </p:pic>
      <p:sp>
        <p:nvSpPr>
          <p:cNvPr id="314" name="Google Shape;314;p18"/>
          <p:cNvSpPr txBox="1"/>
          <p:nvPr/>
        </p:nvSpPr>
        <p:spPr>
          <a:xfrm>
            <a:off x="7764652" y="2827906"/>
            <a:ext cx="4360274"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Jason Brownlee</a:t>
            </a:r>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Melbourne, Australia</a:t>
            </a:r>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Jason wrote 21 books on Machine Learning. </a:t>
            </a:r>
            <a:endParaRPr/>
          </a:p>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I highly recommend to buy all of them. </a:t>
            </a:r>
            <a:endParaRPr/>
          </a:p>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They come as PDF with separate python code files.</a:t>
            </a:r>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https://www.linkedin.com/in/jasonbrownlee/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https://machinelearningmastery.com/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6">
                  <a:extLst>
                    <a:ext uri="{A12FA001-AC4F-418D-AE19-62706E023703}">
                      <ahyp:hlinkClr val="tx"/>
                    </a:ext>
                  </a:extLst>
                </a:hlinkClick>
              </a:rPr>
              <a:t>https://SuperFastPython.com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15" name="Google Shape;315;p18"/>
          <p:cNvPicPr preferRelativeResize="0"/>
          <p:nvPr/>
        </p:nvPicPr>
        <p:blipFill rotWithShape="1">
          <a:blip r:embed="rId7">
            <a:alphaModFix/>
          </a:blip>
          <a:srcRect b="0" l="0" r="0" t="0"/>
          <a:stretch/>
        </p:blipFill>
        <p:spPr>
          <a:xfrm>
            <a:off x="981398" y="1857397"/>
            <a:ext cx="1850383" cy="2632503"/>
          </a:xfrm>
          <a:prstGeom prst="rect">
            <a:avLst/>
          </a:prstGeom>
          <a:noFill/>
          <a:ln>
            <a:noFill/>
          </a:ln>
        </p:spPr>
      </p:pic>
      <p:sp>
        <p:nvSpPr>
          <p:cNvPr id="316" name="Google Shape;316;p18"/>
          <p:cNvSpPr txBox="1"/>
          <p:nvPr/>
        </p:nvSpPr>
        <p:spPr>
          <a:xfrm>
            <a:off x="548234" y="4586763"/>
            <a:ext cx="2724284"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B050"/>
                </a:solidFill>
                <a:latin typeface="Arial"/>
                <a:ea typeface="Arial"/>
                <a:cs typeface="Arial"/>
                <a:sym typeface="Arial"/>
              </a:rPr>
              <a:t>Introduction to Time Series Forecasting With Python</a:t>
            </a:r>
            <a:endParaRPr/>
          </a:p>
        </p:txBody>
      </p:sp>
      <p:sp>
        <p:nvSpPr>
          <p:cNvPr id="317" name="Google Shape;317;p18"/>
          <p:cNvSpPr txBox="1"/>
          <p:nvPr/>
        </p:nvSpPr>
        <p:spPr>
          <a:xfrm>
            <a:off x="4396973" y="4586763"/>
            <a:ext cx="2724284"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00B050"/>
                </a:solidFill>
                <a:latin typeface="Arial"/>
                <a:ea typeface="Arial"/>
                <a:cs typeface="Arial"/>
                <a:sym typeface="Arial"/>
              </a:rPr>
              <a:t>Deep Learning for Time Series Forecasting</a:t>
            </a:r>
            <a:endParaRPr b="0" i="0" sz="1400" u="none" cap="none" strike="noStrike">
              <a:solidFill>
                <a:srgbClr val="000000"/>
              </a:solidFill>
              <a:latin typeface="Arial"/>
              <a:ea typeface="Arial"/>
              <a:cs typeface="Arial"/>
              <a:sym typeface="Arial"/>
            </a:endParaRPr>
          </a:p>
        </p:txBody>
      </p:sp>
      <p:pic>
        <p:nvPicPr>
          <p:cNvPr descr="Profile photo of Jason Brownlee" id="318" name="Google Shape;318;p18"/>
          <p:cNvPicPr preferRelativeResize="0"/>
          <p:nvPr/>
        </p:nvPicPr>
        <p:blipFill rotWithShape="1">
          <a:blip r:embed="rId8">
            <a:alphaModFix/>
          </a:blip>
          <a:srcRect b="0" l="0" r="0" t="0"/>
          <a:stretch/>
        </p:blipFill>
        <p:spPr>
          <a:xfrm>
            <a:off x="8686450" y="145206"/>
            <a:ext cx="2339311" cy="23393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9"/>
          <p:cNvSpPr txBox="1"/>
          <p:nvPr/>
        </p:nvSpPr>
        <p:spPr>
          <a:xfrm>
            <a:off x="0" y="-11875"/>
            <a:ext cx="6096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Python, Jupyter, Scikit-Learn, ...</a:t>
            </a:r>
            <a:endParaRPr/>
          </a:p>
        </p:txBody>
      </p:sp>
      <p:sp>
        <p:nvSpPr>
          <p:cNvPr id="324" name="Google Shape;324;p19"/>
          <p:cNvSpPr txBox="1"/>
          <p:nvPr/>
        </p:nvSpPr>
        <p:spPr>
          <a:xfrm>
            <a:off x="0" y="522522"/>
            <a:ext cx="5378159" cy="267765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Anaconda Python - </a:t>
            </a: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https://www.anaconda.com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Jupyter notebooks - </a:t>
            </a: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https://jupyter.org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python modules: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pandas - </a:t>
            </a: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https://pandas.pydata.org</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NumPy - </a:t>
            </a:r>
            <a:r>
              <a:rPr b="0" i="0" lang="en-US" sz="1400" u="sng" cap="none" strike="noStrike">
                <a:solidFill>
                  <a:srgbClr val="000000"/>
                </a:solidFill>
                <a:latin typeface="Arial"/>
                <a:ea typeface="Arial"/>
                <a:cs typeface="Arial"/>
                <a:sym typeface="Arial"/>
                <a:hlinkClick r:id="rId6">
                  <a:extLst>
                    <a:ext uri="{A12FA001-AC4F-418D-AE19-62706E023703}">
                      <ahyp:hlinkClr val="tx"/>
                    </a:ext>
                  </a:extLst>
                </a:hlinkClick>
              </a:rPr>
              <a:t>https://numpy.org</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matplotlib - </a:t>
            </a:r>
            <a:r>
              <a:rPr b="0" i="0" lang="en-US" sz="1400" u="sng" cap="none" strike="noStrike">
                <a:solidFill>
                  <a:srgbClr val="000000"/>
                </a:solidFill>
                <a:latin typeface="Arial"/>
                <a:ea typeface="Arial"/>
                <a:cs typeface="Arial"/>
                <a:sym typeface="Arial"/>
                <a:hlinkClick r:id="rId7">
                  <a:extLst>
                    <a:ext uri="{A12FA001-AC4F-418D-AE19-62706E023703}">
                      <ahyp:hlinkClr val="tx"/>
                    </a:ext>
                  </a:extLst>
                </a:hlinkClick>
              </a:rPr>
              <a:t>https://matplotlib.org</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scikit-learn - </a:t>
            </a:r>
            <a:r>
              <a:rPr b="0" i="0" lang="en-US" sz="1400" u="sng" cap="none" strike="noStrike">
                <a:solidFill>
                  <a:srgbClr val="000000"/>
                </a:solidFill>
                <a:latin typeface="Arial"/>
                <a:ea typeface="Arial"/>
                <a:cs typeface="Arial"/>
                <a:sym typeface="Arial"/>
                <a:hlinkClick r:id="rId8">
                  <a:extLst>
                    <a:ext uri="{A12FA001-AC4F-418D-AE19-62706E023703}">
                      <ahyp:hlinkClr val="tx"/>
                    </a:ext>
                  </a:extLst>
                </a:hlinkClick>
              </a:rPr>
              <a:t>https://scikit-learn.org/stable</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SciPy - </a:t>
            </a:r>
            <a:r>
              <a:rPr b="0" i="0" lang="en-US" sz="1400" u="sng" cap="none" strike="noStrike">
                <a:solidFill>
                  <a:srgbClr val="000000"/>
                </a:solidFill>
                <a:latin typeface="Arial"/>
                <a:ea typeface="Arial"/>
                <a:cs typeface="Arial"/>
                <a:sym typeface="Arial"/>
                <a:hlinkClick r:id="rId9">
                  <a:extLst>
                    <a:ext uri="{A12FA001-AC4F-418D-AE19-62706E023703}">
                      <ahyp:hlinkClr val="tx"/>
                    </a:ext>
                  </a:extLst>
                </a:hlinkClick>
              </a:rPr>
              <a:t>https://scipy.org</a:t>
            </a:r>
            <a:r>
              <a:rPr b="0" i="0" lang="en-US" sz="1400" u="none" cap="none" strike="noStrike">
                <a:solidFill>
                  <a:srgbClr val="000000"/>
                </a:solidFill>
                <a:latin typeface="Arial"/>
                <a:ea typeface="Arial"/>
                <a:cs typeface="Arial"/>
                <a:sym typeface="Arial"/>
              </a:rPr>
              <a:t>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For Deep Leaning:</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Google TensorFlow+Keras - </a:t>
            </a:r>
            <a:r>
              <a:rPr b="0" i="0" lang="en-US" sz="1400" u="sng" cap="none" strike="noStrike">
                <a:solidFill>
                  <a:srgbClr val="000000"/>
                </a:solidFill>
                <a:latin typeface="Arial"/>
                <a:ea typeface="Arial"/>
                <a:cs typeface="Arial"/>
                <a:sym typeface="Arial"/>
                <a:hlinkClick r:id="rId10">
                  <a:extLst>
                    <a:ext uri="{A12FA001-AC4F-418D-AE19-62706E023703}">
                      <ahyp:hlinkClr val="tx"/>
                    </a:ext>
                  </a:extLst>
                </a:hlinkClick>
              </a:rPr>
              <a:t>https://www.tensorflow.org</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Facebook PyTorch - </a:t>
            </a:r>
            <a:r>
              <a:rPr b="0" i="0" lang="en-US" sz="1400" u="sng" cap="none" strike="noStrike">
                <a:solidFill>
                  <a:srgbClr val="000000"/>
                </a:solidFill>
                <a:latin typeface="Arial"/>
                <a:ea typeface="Arial"/>
                <a:cs typeface="Arial"/>
                <a:sym typeface="Arial"/>
                <a:hlinkClick r:id="rId11">
                  <a:extLst>
                    <a:ext uri="{A12FA001-AC4F-418D-AE19-62706E023703}">
                      <ahyp:hlinkClr val="tx"/>
                    </a:ext>
                  </a:extLst>
                </a:hlinkClick>
              </a:rPr>
              <a:t>https://pytorch.org</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5" name="Google Shape;325;p19"/>
          <p:cNvPicPr preferRelativeResize="0"/>
          <p:nvPr/>
        </p:nvPicPr>
        <p:blipFill rotWithShape="1">
          <a:blip r:embed="rId12">
            <a:alphaModFix/>
          </a:blip>
          <a:srcRect b="0" l="0" r="0" t="0"/>
          <a:stretch/>
        </p:blipFill>
        <p:spPr>
          <a:xfrm>
            <a:off x="8455315" y="3835728"/>
            <a:ext cx="3670398" cy="2986644"/>
          </a:xfrm>
          <a:prstGeom prst="rect">
            <a:avLst/>
          </a:prstGeom>
          <a:noFill/>
          <a:ln>
            <a:noFill/>
          </a:ln>
        </p:spPr>
      </p:pic>
      <p:pic>
        <p:nvPicPr>
          <p:cNvPr id="326" name="Google Shape;326;p19"/>
          <p:cNvPicPr preferRelativeResize="0"/>
          <p:nvPr/>
        </p:nvPicPr>
        <p:blipFill rotWithShape="1">
          <a:blip r:embed="rId13">
            <a:alphaModFix/>
          </a:blip>
          <a:srcRect b="0" l="0" r="0" t="0"/>
          <a:stretch/>
        </p:blipFill>
        <p:spPr>
          <a:xfrm>
            <a:off x="8213766" y="95003"/>
            <a:ext cx="3689268" cy="2030073"/>
          </a:xfrm>
          <a:prstGeom prst="rect">
            <a:avLst/>
          </a:prstGeom>
          <a:noFill/>
          <a:ln>
            <a:noFill/>
          </a:ln>
        </p:spPr>
      </p:pic>
      <p:pic>
        <p:nvPicPr>
          <p:cNvPr id="327" name="Google Shape;327;p19"/>
          <p:cNvPicPr preferRelativeResize="0"/>
          <p:nvPr/>
        </p:nvPicPr>
        <p:blipFill rotWithShape="1">
          <a:blip r:embed="rId14">
            <a:alphaModFix/>
          </a:blip>
          <a:srcRect b="0" l="0" r="0" t="0"/>
          <a:stretch/>
        </p:blipFill>
        <p:spPr>
          <a:xfrm>
            <a:off x="5998414" y="522522"/>
            <a:ext cx="1223678" cy="1100541"/>
          </a:xfrm>
          <a:prstGeom prst="rect">
            <a:avLst/>
          </a:prstGeom>
          <a:noFill/>
          <a:ln>
            <a:noFill/>
          </a:ln>
        </p:spPr>
      </p:pic>
      <p:pic>
        <p:nvPicPr>
          <p:cNvPr id="328" name="Google Shape;328;p19"/>
          <p:cNvPicPr preferRelativeResize="0"/>
          <p:nvPr/>
        </p:nvPicPr>
        <p:blipFill rotWithShape="1">
          <a:blip r:embed="rId15">
            <a:alphaModFix/>
          </a:blip>
          <a:srcRect b="0" l="0" r="0" t="0"/>
          <a:stretch/>
        </p:blipFill>
        <p:spPr>
          <a:xfrm>
            <a:off x="5729516" y="1623063"/>
            <a:ext cx="1843933" cy="525887"/>
          </a:xfrm>
          <a:prstGeom prst="rect">
            <a:avLst/>
          </a:prstGeom>
          <a:noFill/>
          <a:ln>
            <a:noFill/>
          </a:ln>
        </p:spPr>
      </p:pic>
      <p:pic>
        <p:nvPicPr>
          <p:cNvPr id="329" name="Google Shape;329;p19"/>
          <p:cNvPicPr preferRelativeResize="0"/>
          <p:nvPr/>
        </p:nvPicPr>
        <p:blipFill rotWithShape="1">
          <a:blip r:embed="rId16">
            <a:alphaModFix/>
          </a:blip>
          <a:srcRect b="0" l="0" r="0" t="0"/>
          <a:stretch/>
        </p:blipFill>
        <p:spPr>
          <a:xfrm>
            <a:off x="8593184" y="2260753"/>
            <a:ext cx="3119735" cy="1454727"/>
          </a:xfrm>
          <a:prstGeom prst="rect">
            <a:avLst/>
          </a:prstGeom>
          <a:noFill/>
          <a:ln>
            <a:noFill/>
          </a:ln>
        </p:spPr>
      </p:pic>
      <p:pic>
        <p:nvPicPr>
          <p:cNvPr id="330" name="Google Shape;330;p19"/>
          <p:cNvPicPr preferRelativeResize="0"/>
          <p:nvPr/>
        </p:nvPicPr>
        <p:blipFill rotWithShape="1">
          <a:blip r:embed="rId17">
            <a:alphaModFix/>
          </a:blip>
          <a:srcRect b="0" l="0" r="0" t="0"/>
          <a:stretch/>
        </p:blipFill>
        <p:spPr>
          <a:xfrm>
            <a:off x="66287" y="3657823"/>
            <a:ext cx="4303989" cy="3060435"/>
          </a:xfrm>
          <a:prstGeom prst="rect">
            <a:avLst/>
          </a:prstGeom>
          <a:noFill/>
          <a:ln cap="flat" cmpd="sng" w="9525">
            <a:solidFill>
              <a:schemeClr val="accent1"/>
            </a:solidFill>
            <a:prstDash val="solid"/>
            <a:round/>
            <a:headEnd len="sm" w="sm" type="none"/>
            <a:tailEnd len="sm" w="sm" type="none"/>
          </a:ln>
        </p:spPr>
      </p:pic>
      <p:pic>
        <p:nvPicPr>
          <p:cNvPr id="331" name="Google Shape;331;p19"/>
          <p:cNvPicPr preferRelativeResize="0"/>
          <p:nvPr/>
        </p:nvPicPr>
        <p:blipFill rotWithShape="1">
          <a:blip r:embed="rId18">
            <a:alphaModFix/>
          </a:blip>
          <a:srcRect b="0" l="0" r="0" t="0"/>
          <a:stretch/>
        </p:blipFill>
        <p:spPr>
          <a:xfrm>
            <a:off x="5411066" y="3826293"/>
            <a:ext cx="2303234" cy="792917"/>
          </a:xfrm>
          <a:prstGeom prst="rect">
            <a:avLst/>
          </a:prstGeom>
          <a:noFill/>
          <a:ln>
            <a:noFill/>
          </a:ln>
        </p:spPr>
      </p:pic>
      <p:pic>
        <p:nvPicPr>
          <p:cNvPr id="332" name="Google Shape;332;p19"/>
          <p:cNvPicPr preferRelativeResize="0"/>
          <p:nvPr/>
        </p:nvPicPr>
        <p:blipFill rotWithShape="1">
          <a:blip r:embed="rId19">
            <a:alphaModFix/>
          </a:blip>
          <a:srcRect b="0" l="0" r="0" t="0"/>
          <a:stretch/>
        </p:blipFill>
        <p:spPr>
          <a:xfrm>
            <a:off x="5458636" y="2648696"/>
            <a:ext cx="2303234" cy="677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
          <p:cNvSpPr txBox="1"/>
          <p:nvPr/>
        </p:nvSpPr>
        <p:spPr>
          <a:xfrm>
            <a:off x="3271343" y="3254615"/>
            <a:ext cx="5738649" cy="782979"/>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000" u="none" cap="none" strike="noStrike">
                <a:solidFill>
                  <a:srgbClr val="000000"/>
                </a:solidFill>
                <a:latin typeface="Arial"/>
                <a:ea typeface="Arial"/>
                <a:cs typeface="Arial"/>
                <a:sym typeface="Arial"/>
              </a:rPr>
              <a:t>Deep Learning (DL)</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Arial"/>
                <a:ea typeface="Arial"/>
                <a:cs typeface="Arial"/>
                <a:sym typeface="Arial"/>
              </a:rPr>
              <a:t>ML implemented as Neural Network</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89" name="Google Shape;89;p2"/>
          <p:cNvSpPr txBox="1"/>
          <p:nvPr/>
        </p:nvSpPr>
        <p:spPr>
          <a:xfrm>
            <a:off x="4389707" y="5558017"/>
            <a:ext cx="3501921" cy="1093905"/>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000" u="none" cap="none" strike="noStrike">
                <a:solidFill>
                  <a:srgbClr val="000000"/>
                </a:solidFill>
                <a:latin typeface="Arial"/>
                <a:ea typeface="Arial"/>
                <a:cs typeface="Arial"/>
                <a:sym typeface="Arial"/>
              </a:rPr>
              <a:t>Data Science (DS)</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computer skills + statistics</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CSV files, SQL, PowerPoint</a:t>
            </a:r>
            <a:endParaRPr/>
          </a:p>
        </p:txBody>
      </p:sp>
      <p:sp>
        <p:nvSpPr>
          <p:cNvPr id="90" name="Google Shape;90;p2"/>
          <p:cNvSpPr txBox="1"/>
          <p:nvPr/>
        </p:nvSpPr>
        <p:spPr>
          <a:xfrm>
            <a:off x="3878316" y="4219736"/>
            <a:ext cx="4524702" cy="1156139"/>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000" u="none" cap="none" strike="noStrike">
                <a:solidFill>
                  <a:srgbClr val="000000"/>
                </a:solidFill>
                <a:latin typeface="Arial"/>
                <a:ea typeface="Arial"/>
                <a:cs typeface="Arial"/>
                <a:sym typeface="Arial"/>
              </a:rPr>
              <a:t>Machine Learning (ML)</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Arial"/>
                <a:ea typeface="Arial"/>
                <a:cs typeface="Arial"/>
                <a:sym typeface="Arial"/>
              </a:rPr>
              <a:t>DS where algorithm learns from data to make predictions</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91" name="Google Shape;91;p2"/>
          <p:cNvSpPr txBox="1"/>
          <p:nvPr/>
        </p:nvSpPr>
        <p:spPr>
          <a:xfrm>
            <a:off x="998482" y="338258"/>
            <a:ext cx="10284371" cy="11297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Artificial General Intelligence (AGI)</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    AI that could successfully perform any intellectual task that a human can </a:t>
            </a:r>
            <a:endParaRPr/>
          </a:p>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(Turing test (1950), ...)</a:t>
            </a:r>
            <a:endParaRPr/>
          </a:p>
          <a:p>
            <a:pPr indent="0" lvl="0" marL="0" marR="0" rtl="0" algn="ctr">
              <a:lnSpc>
                <a:spcPct val="100000"/>
              </a:lnSpc>
              <a:spcBef>
                <a:spcPts val="0"/>
              </a:spcBef>
              <a:spcAft>
                <a:spcPts val="0"/>
              </a:spcAft>
              <a:buClr>
                <a:schemeClr val="dk1"/>
              </a:buClr>
              <a:buSzPts val="1100"/>
              <a:buFont typeface="Arial"/>
              <a:buNone/>
            </a:pPr>
            <a:r>
              <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92" name="Google Shape;92;p2"/>
          <p:cNvSpPr txBox="1"/>
          <p:nvPr/>
        </p:nvSpPr>
        <p:spPr>
          <a:xfrm>
            <a:off x="1813033" y="1650100"/>
            <a:ext cx="8655269" cy="1422373"/>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000" u="none" cap="none" strike="noStrike">
                <a:solidFill>
                  <a:srgbClr val="000000"/>
                </a:solidFill>
                <a:latin typeface="Arial"/>
                <a:ea typeface="Arial"/>
                <a:cs typeface="Arial"/>
                <a:sym typeface="Arial"/>
              </a:rPr>
              <a:t>Artificial Intelligence (AI)</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Arial"/>
                <a:ea typeface="Arial"/>
                <a:cs typeface="Arial"/>
                <a:sym typeface="Arial"/>
              </a:rPr>
              <a:t>    ML (DL) learning "human" abilities (speech and music recognition, conversation, visual recognition, video prediction, reasoning, self-driving cars, playing games, etc.)</a:t>
            </a:r>
            <a:endParaRPr b="0" i="0" sz="2000" u="none" cap="none" strike="noStrike">
              <a:solidFill>
                <a:srgbClr val="000000"/>
              </a:solidFill>
              <a:latin typeface="Arial"/>
              <a:ea typeface="Arial"/>
              <a:cs typeface="Arial"/>
              <a:sym typeface="Arial"/>
            </a:endParaRPr>
          </a:p>
        </p:txBody>
      </p:sp>
      <p:sp>
        <p:nvSpPr>
          <p:cNvPr id="93" name="Google Shape;93;p2"/>
          <p:cNvSpPr/>
          <p:nvPr/>
        </p:nvSpPr>
        <p:spPr>
          <a:xfrm>
            <a:off x="998482" y="4444678"/>
            <a:ext cx="1906764" cy="798654"/>
          </a:xfrm>
          <a:prstGeom prst="rightArrow">
            <a:avLst>
              <a:gd fmla="val 50000" name="adj1"/>
              <a:gd fmla="val 50000" name="adj2"/>
            </a:avLst>
          </a:prstGeom>
          <a:solidFill>
            <a:srgbClr val="A8D0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0"/>
          <p:cNvSpPr txBox="1"/>
          <p:nvPr/>
        </p:nvSpPr>
        <p:spPr>
          <a:xfrm>
            <a:off x="0" y="0"/>
            <a:ext cx="8477573" cy="30777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0000"/>
                </a:solidFill>
                <a:latin typeface="Arial"/>
                <a:ea typeface="Arial"/>
                <a:cs typeface="Arial"/>
                <a:sym typeface="Arial"/>
              </a:rPr>
              <a:t>Anomaly Detection: Isolation Forest (IF)</a:t>
            </a:r>
            <a:r>
              <a:rPr b="1" i="0" lang="en-US" sz="2800" u="none" cap="none" strike="noStrike">
                <a:solidFill>
                  <a:srgbClr val="000000"/>
                </a:solidFill>
                <a:latin typeface="Arial"/>
                <a:ea typeface="Arial"/>
                <a:cs typeface="Arial"/>
                <a:sym typeface="Arial"/>
              </a:rPr>
              <a:t> &amp; </a:t>
            </a:r>
            <a:r>
              <a:rPr b="1" i="0" lang="en-US" sz="2800" u="none" cap="none" strike="noStrike">
                <a:solidFill>
                  <a:srgbClr val="FF0000"/>
                </a:solidFill>
                <a:latin typeface="Arial"/>
                <a:ea typeface="Arial"/>
                <a:cs typeface="Arial"/>
                <a:sym typeface="Arial"/>
              </a:rPr>
              <a:t>RRCF</a:t>
            </a:r>
            <a:r>
              <a:rPr b="1" i="0" lang="en-US" sz="28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None/>
            </a:pPr>
            <a:r>
              <a:rPr b="1" i="0" lang="en-US" sz="1400" u="none" cap="none" strike="noStrike">
                <a:solidFill>
                  <a:srgbClr val="00B050"/>
                </a:solidFill>
                <a:latin typeface="Arial"/>
                <a:ea typeface="Arial"/>
                <a:cs typeface="Arial"/>
                <a:sym typeface="Arial"/>
              </a:rPr>
              <a:t>(RRCF = AWS Robust Random Cut Forest)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1200"/>
              <a:buFont typeface="Arial"/>
              <a:buChar char="•"/>
            </a:pPr>
            <a:r>
              <a:rPr b="0" i="0" lang="en-US" sz="1200" u="sng" cap="none" strike="noStrike">
                <a:solidFill>
                  <a:srgbClr val="000000"/>
                </a:solidFill>
                <a:latin typeface="Arial"/>
                <a:ea typeface="Arial"/>
                <a:cs typeface="Arial"/>
                <a:sym typeface="Arial"/>
                <a:hlinkClick r:id="rId3">
                  <a:extLst>
                    <a:ext uri="{A12FA001-AC4F-418D-AE19-62706E023703}">
                      <ahyp:hlinkClr val="tx"/>
                    </a:ext>
                  </a:extLst>
                </a:hlinkClick>
              </a:rPr>
              <a:t>https://en.wikipedia.org/wiki/Isolation_forest</a:t>
            </a:r>
            <a:r>
              <a:rPr b="0" i="0" lang="en-US" sz="1200" u="none" cap="none" strike="noStrike">
                <a:solidFill>
                  <a:srgbClr val="000000"/>
                </a:solidFill>
                <a:latin typeface="Arial"/>
                <a:ea typeface="Arial"/>
                <a:cs typeface="Arial"/>
                <a:sym typeface="Arial"/>
              </a:rPr>
              <a:t> - </a:t>
            </a:r>
            <a:endParaRPr/>
          </a:p>
          <a:p>
            <a:pPr indent="-457200" lvl="0" marL="457200" marR="0" rtl="0" algn="l">
              <a:lnSpc>
                <a:spcPct val="100000"/>
              </a:lnSpc>
              <a:spcBef>
                <a:spcPts val="0"/>
              </a:spcBef>
              <a:spcAft>
                <a:spcPts val="0"/>
              </a:spcAft>
              <a:buClr>
                <a:srgbClr val="000000"/>
              </a:buClr>
              <a:buSzPts val="1200"/>
              <a:buFont typeface="Arial"/>
              <a:buChar char="•"/>
            </a:pP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https://stackoverflow.com/questions/63115867/isolation-forest-vs-robust-random-cut-forest-in-outlier-detection</a:t>
            </a:r>
            <a:r>
              <a:rPr b="0" i="0" lang="en-US" sz="1200" u="none" cap="none" strike="noStrike">
                <a:solidFill>
                  <a:srgbClr val="000000"/>
                </a:solidFill>
                <a:latin typeface="Arial"/>
                <a:ea typeface="Arial"/>
                <a:cs typeface="Arial"/>
                <a:sym typeface="Arial"/>
              </a:rPr>
              <a:t> – </a:t>
            </a:r>
            <a:br>
              <a:rPr b="0" i="0" lang="en-US" sz="1200" u="none" cap="none" strike="noStrike">
                <a:solidFill>
                  <a:srgbClr val="000000"/>
                </a:solidFill>
                <a:latin typeface="Arial"/>
                <a:ea typeface="Arial"/>
                <a:cs typeface="Arial"/>
                <a:sym typeface="Arial"/>
              </a:rPr>
            </a:br>
            <a:br>
              <a:rPr b="0" i="0" lang="en-US" sz="1200" u="none" cap="none" strike="noStrike">
                <a:solidFill>
                  <a:srgbClr val="000000"/>
                </a:solidFill>
                <a:latin typeface="Arial"/>
                <a:ea typeface="Arial"/>
                <a:cs typeface="Arial"/>
                <a:sym typeface="Arial"/>
              </a:rPr>
            </a:br>
            <a:r>
              <a:rPr b="1" i="0" lang="en-US" sz="1400" u="none" cap="none" strike="noStrike">
                <a:solidFill>
                  <a:srgbClr val="00B050"/>
                </a:solidFill>
                <a:latin typeface="Arial"/>
                <a:ea typeface="Arial"/>
                <a:cs typeface="Arial"/>
                <a:sym typeface="Arial"/>
              </a:rPr>
              <a:t>Isolation Forest:</a:t>
            </a:r>
            <a:endParaRPr/>
          </a:p>
          <a:p>
            <a:pPr indent="-457200" lvl="0" marL="457200" marR="0" rtl="0" algn="l">
              <a:lnSpc>
                <a:spcPct val="100000"/>
              </a:lnSpc>
              <a:spcBef>
                <a:spcPts val="0"/>
              </a:spcBef>
              <a:spcAft>
                <a:spcPts val="0"/>
              </a:spcAft>
              <a:buClr>
                <a:srgbClr val="000000"/>
              </a:buClr>
              <a:buSzPts val="1200"/>
              <a:buFont typeface="Arial"/>
              <a:buChar char="•"/>
            </a:pPr>
            <a:r>
              <a:rPr b="0" i="0" lang="en-US" sz="1200" u="sng" cap="none" strike="noStrike">
                <a:solidFill>
                  <a:srgbClr val="000000"/>
                </a:solidFill>
                <a:latin typeface="Arial"/>
                <a:ea typeface="Arial"/>
                <a:cs typeface="Arial"/>
                <a:sym typeface="Arial"/>
                <a:hlinkClick r:id="rId5">
                  <a:extLst>
                    <a:ext uri="{A12FA001-AC4F-418D-AE19-62706E023703}">
                      <ahyp:hlinkClr val="tx"/>
                    </a:ext>
                  </a:extLst>
                </a:hlinkClick>
              </a:rPr>
              <a:t>https://cs.nju.edu.cn/zhouzh/zhouzh.files/publication/icdm08b.pdf</a:t>
            </a:r>
            <a:r>
              <a:rPr b="0" i="0" lang="en-US" sz="1200" u="none" cap="none" strike="noStrike">
                <a:solidFill>
                  <a:srgbClr val="000000"/>
                </a:solidFill>
                <a:latin typeface="Arial"/>
                <a:ea typeface="Arial"/>
                <a:cs typeface="Arial"/>
                <a:sym typeface="Arial"/>
              </a:rPr>
              <a:t> – paper</a:t>
            </a:r>
            <a:endParaRPr/>
          </a:p>
          <a:p>
            <a:pPr indent="-457200" lvl="0" marL="457200" marR="0" rtl="0" algn="l">
              <a:lnSpc>
                <a:spcPct val="100000"/>
              </a:lnSpc>
              <a:spcBef>
                <a:spcPts val="0"/>
              </a:spcBef>
              <a:spcAft>
                <a:spcPts val="0"/>
              </a:spcAft>
              <a:buClr>
                <a:srgbClr val="000000"/>
              </a:buClr>
              <a:buSzPts val="1200"/>
              <a:buFont typeface="Arial"/>
              <a:buChar char="•"/>
            </a:pPr>
            <a:r>
              <a:rPr b="0" i="0" lang="en-US" sz="1200" u="sng" cap="none" strike="noStrike">
                <a:solidFill>
                  <a:srgbClr val="000000"/>
                </a:solidFill>
                <a:latin typeface="Arial"/>
                <a:ea typeface="Arial"/>
                <a:cs typeface="Arial"/>
                <a:sym typeface="Arial"/>
                <a:hlinkClick r:id="rId6">
                  <a:extLst>
                    <a:ext uri="{A12FA001-AC4F-418D-AE19-62706E023703}">
                      <ahyp:hlinkClr val="tx"/>
                    </a:ext>
                  </a:extLst>
                </a:hlinkClick>
              </a:rPr>
              <a:t>https://towardsdatascience.com/outlier-detection-with-isolation-forest-3d190448d45e</a:t>
            </a:r>
            <a:r>
              <a:rPr b="0" i="0" lang="en-US" sz="1200" u="none" cap="none" strike="noStrike">
                <a:solidFill>
                  <a:srgbClr val="000000"/>
                </a:solidFill>
                <a:latin typeface="Arial"/>
                <a:ea typeface="Arial"/>
                <a:cs typeface="Arial"/>
                <a:sym typeface="Arial"/>
              </a:rPr>
              <a:t> – tutorial</a:t>
            </a:r>
            <a:br>
              <a:rPr b="0" i="0" lang="en-US" sz="1200" u="none" cap="none" strike="noStrike">
                <a:solidFill>
                  <a:srgbClr val="000000"/>
                </a:solidFill>
                <a:latin typeface="Arial"/>
                <a:ea typeface="Arial"/>
                <a:cs typeface="Arial"/>
                <a:sym typeface="Arial"/>
              </a:rPr>
            </a:br>
            <a:br>
              <a:rPr b="0" i="0" lang="en-US" sz="1200" u="none" cap="none" strike="noStrike">
                <a:solidFill>
                  <a:srgbClr val="000000"/>
                </a:solidFill>
                <a:latin typeface="Arial"/>
                <a:ea typeface="Arial"/>
                <a:cs typeface="Arial"/>
                <a:sym typeface="Arial"/>
              </a:rPr>
            </a:br>
            <a:r>
              <a:rPr b="1" i="0" lang="en-US" sz="1400" u="none" cap="none" strike="noStrike">
                <a:solidFill>
                  <a:srgbClr val="00B050"/>
                </a:solidFill>
                <a:latin typeface="Arial"/>
                <a:ea typeface="Arial"/>
                <a:cs typeface="Arial"/>
                <a:sym typeface="Arial"/>
              </a:rPr>
              <a:t>RCF:</a:t>
            </a:r>
            <a:endParaRPr/>
          </a:p>
          <a:p>
            <a:pPr indent="-457200" lvl="0" marL="457200" marR="0" rtl="0" algn="l">
              <a:lnSpc>
                <a:spcPct val="100000"/>
              </a:lnSpc>
              <a:spcBef>
                <a:spcPts val="0"/>
              </a:spcBef>
              <a:spcAft>
                <a:spcPts val="0"/>
              </a:spcAft>
              <a:buClr>
                <a:srgbClr val="000000"/>
              </a:buClr>
              <a:buSzPts val="1200"/>
              <a:buFont typeface="Arial"/>
              <a:buChar char="•"/>
            </a:pPr>
            <a:r>
              <a:rPr b="0" i="0" lang="en-US" sz="1200" u="sng" cap="none" strike="noStrike">
                <a:solidFill>
                  <a:srgbClr val="000000"/>
                </a:solidFill>
                <a:latin typeface="Arial"/>
                <a:ea typeface="Arial"/>
                <a:cs typeface="Arial"/>
                <a:sym typeface="Arial"/>
                <a:hlinkClick r:id="rId7">
                  <a:extLst>
                    <a:ext uri="{A12FA001-AC4F-418D-AE19-62706E023703}">
                      <ahyp:hlinkClr val="tx"/>
                    </a:ext>
                  </a:extLst>
                </a:hlinkClick>
              </a:rPr>
              <a:t>http://proceedings.mlr.press/v48/guha16.pdf</a:t>
            </a:r>
            <a:r>
              <a:rPr b="0" i="0" lang="en-US" sz="1200" u="none" cap="none" strike="noStrike">
                <a:solidFill>
                  <a:srgbClr val="000000"/>
                </a:solidFill>
                <a:latin typeface="Arial"/>
                <a:ea typeface="Arial"/>
                <a:cs typeface="Arial"/>
                <a:sym typeface="Arial"/>
              </a:rPr>
              <a:t> – paper</a:t>
            </a:r>
            <a:endParaRPr/>
          </a:p>
          <a:p>
            <a:pPr indent="-457200" lvl="0" marL="457200" marR="0" rtl="0" algn="l">
              <a:lnSpc>
                <a:spcPct val="100000"/>
              </a:lnSpc>
              <a:spcBef>
                <a:spcPts val="0"/>
              </a:spcBef>
              <a:spcAft>
                <a:spcPts val="0"/>
              </a:spcAft>
              <a:buClr>
                <a:srgbClr val="000000"/>
              </a:buClr>
              <a:buSzPts val="1200"/>
              <a:buFont typeface="Arial"/>
              <a:buChar char="•"/>
            </a:pPr>
            <a:r>
              <a:rPr b="0" i="0" lang="en-US" sz="1200" u="sng" cap="none" strike="noStrike">
                <a:solidFill>
                  <a:srgbClr val="000000"/>
                </a:solidFill>
                <a:latin typeface="Arial"/>
                <a:ea typeface="Arial"/>
                <a:cs typeface="Arial"/>
                <a:sym typeface="Arial"/>
                <a:hlinkClick r:id="rId8">
                  <a:extLst>
                    <a:ext uri="{A12FA001-AC4F-418D-AE19-62706E023703}">
                      <ahyp:hlinkClr val="tx"/>
                    </a:ext>
                  </a:extLst>
                </a:hlinkClick>
              </a:rPr>
              <a:t>https://freecontent.manning.com/the-randomcutforest-algorithm/</a:t>
            </a:r>
            <a:r>
              <a:rPr b="0" i="0" lang="en-US" sz="1200" u="none" cap="none" strike="noStrike">
                <a:solidFill>
                  <a:srgbClr val="000000"/>
                </a:solidFill>
                <a:latin typeface="Arial"/>
                <a:ea typeface="Arial"/>
                <a:cs typeface="Arial"/>
                <a:sym typeface="Arial"/>
              </a:rPr>
              <a:t> - tutorial</a:t>
            </a:r>
            <a:endParaRPr/>
          </a:p>
          <a:p>
            <a:pPr indent="-36830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0"/>
          <p:cNvSpPr txBox="1"/>
          <p:nvPr/>
        </p:nvSpPr>
        <p:spPr>
          <a:xfrm>
            <a:off x="0" y="3563929"/>
            <a:ext cx="10295907" cy="310854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B050"/>
                </a:solidFill>
                <a:latin typeface="Arial"/>
                <a:ea typeface="Arial"/>
                <a:cs typeface="Arial"/>
                <a:sym typeface="Arial"/>
              </a:rPr>
              <a:t>Both algorithms are ensemble methods based on decision trees.</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B050"/>
                </a:solidFill>
                <a:latin typeface="Arial"/>
                <a:ea typeface="Arial"/>
                <a:cs typeface="Arial"/>
                <a:sym typeface="Arial"/>
              </a:rPr>
              <a:t>Both aim to isolate every single point. </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B050"/>
                </a:solidFill>
                <a:latin typeface="Arial"/>
                <a:ea typeface="Arial"/>
                <a:cs typeface="Arial"/>
                <a:sym typeface="Arial"/>
              </a:rPr>
              <a:t>Ouliers tend to require less steps to get isolated.</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Arial"/>
                <a:ea typeface="Arial"/>
                <a:cs typeface="Arial"/>
                <a:sym typeface="Arial"/>
              </a:rPr>
              <a:t>Isolation Forest (IF)</a:t>
            </a:r>
            <a:r>
              <a:rPr b="0" i="0" lang="en-US" sz="1400" u="none" cap="none" strike="noStrike">
                <a:solidFill>
                  <a:srgbClr val="000000"/>
                </a:solidFill>
                <a:latin typeface="Arial"/>
                <a:ea typeface="Arial"/>
                <a:cs typeface="Arial"/>
                <a:sym typeface="Arial"/>
              </a:rPr>
              <a:t> is open source (sklearn), whereas </a:t>
            </a:r>
            <a:r>
              <a:rPr b="1" i="0" lang="en-US" sz="1400" u="none" cap="none" strike="noStrike">
                <a:solidFill>
                  <a:srgbClr val="00B050"/>
                </a:solidFill>
                <a:latin typeface="Arial"/>
                <a:ea typeface="Arial"/>
                <a:cs typeface="Arial"/>
                <a:sym typeface="Arial"/>
              </a:rPr>
              <a:t>AWS RRCF</a:t>
            </a:r>
            <a:r>
              <a:rPr b="0" i="0" lang="en-US" sz="1400" u="none" cap="none" strike="noStrike">
                <a:solidFill>
                  <a:srgbClr val="000000"/>
                </a:solidFill>
                <a:latin typeface="Arial"/>
                <a:ea typeface="Arial"/>
                <a:cs typeface="Arial"/>
                <a:sym typeface="Arial"/>
              </a:rPr>
              <a:t> is closed source (although look at </a:t>
            </a:r>
            <a:r>
              <a:rPr b="0" i="0" lang="en-US" sz="1400" u="sng" cap="none" strike="noStrike">
                <a:solidFill>
                  <a:srgbClr val="000000"/>
                </a:solidFill>
                <a:latin typeface="Arial"/>
                <a:ea typeface="Arial"/>
                <a:cs typeface="Arial"/>
                <a:sym typeface="Arial"/>
                <a:hlinkClick r:id="rId9">
                  <a:extLst>
                    <a:ext uri="{A12FA001-AC4F-418D-AE19-62706E023703}">
                      <ahyp:hlinkClr val="tx"/>
                    </a:ext>
                  </a:extLst>
                </a:hlinkClick>
              </a:rPr>
              <a:t>https://github.com/kLabUM/rrcf</a:t>
            </a:r>
            <a:r>
              <a:rPr b="0" i="0" lang="en-US" sz="1400" u="none" cap="none" strike="noStrike">
                <a:solidFill>
                  <a:srgbClr val="000000"/>
                </a:solidFill>
                <a:latin typeface="Arial"/>
                <a:ea typeface="Arial"/>
                <a:cs typeface="Arial"/>
                <a:sym typeface="Arial"/>
              </a:rPr>
              <a:t> )</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B050"/>
                </a:solidFill>
                <a:latin typeface="Arial"/>
                <a:ea typeface="Arial"/>
                <a:cs typeface="Arial"/>
                <a:sym typeface="Arial"/>
              </a:rPr>
              <a:t>RRCF</a:t>
            </a:r>
            <a:r>
              <a:rPr b="0" i="0" lang="en-US" sz="1400" u="none" cap="none" strike="noStrike">
                <a:solidFill>
                  <a:srgbClr val="000000"/>
                </a:solidFill>
                <a:latin typeface="Arial"/>
                <a:ea typeface="Arial"/>
                <a:cs typeface="Arial"/>
                <a:sym typeface="Arial"/>
              </a:rPr>
              <a:t> can work on </a:t>
            </a:r>
            <a:r>
              <a:rPr b="1" i="0" lang="en-US" sz="1400" u="none" cap="none" strike="noStrike">
                <a:solidFill>
                  <a:srgbClr val="00B050"/>
                </a:solidFill>
                <a:latin typeface="Arial"/>
                <a:ea typeface="Arial"/>
                <a:cs typeface="Arial"/>
                <a:sym typeface="Arial"/>
              </a:rPr>
              <a:t>streams</a:t>
            </a:r>
            <a:r>
              <a:rPr b="0" i="0" lang="en-US" sz="1400" u="none" cap="none" strike="noStrike">
                <a:solidFill>
                  <a:srgbClr val="000000"/>
                </a:solidFill>
                <a:latin typeface="Arial"/>
                <a:ea typeface="Arial"/>
                <a:cs typeface="Arial"/>
                <a:sym typeface="Arial"/>
              </a:rPr>
              <a:t> (in streaming analytics service Kinesis Data Analytics) – it has partial_fit() method.</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B050"/>
                </a:solidFill>
                <a:latin typeface="Arial"/>
                <a:ea typeface="Arial"/>
                <a:cs typeface="Arial"/>
                <a:sym typeface="Arial"/>
              </a:rPr>
              <a:t>RRCF</a:t>
            </a:r>
            <a:r>
              <a:rPr b="0" i="0" lang="en-US" sz="1400" u="none" cap="none" strike="noStrike">
                <a:solidFill>
                  <a:srgbClr val="000000"/>
                </a:solidFill>
                <a:latin typeface="Arial"/>
                <a:ea typeface="Arial"/>
                <a:cs typeface="Arial"/>
                <a:sym typeface="Arial"/>
              </a:rPr>
              <a:t> is more scalable, can be parallelized between </a:t>
            </a:r>
            <a:r>
              <a:rPr b="1" i="0" lang="en-US" sz="1400" u="none" cap="none" strike="noStrike">
                <a:solidFill>
                  <a:srgbClr val="00B050"/>
                </a:solidFill>
                <a:latin typeface="Arial"/>
                <a:ea typeface="Arial"/>
                <a:cs typeface="Arial"/>
                <a:sym typeface="Arial"/>
              </a:rPr>
              <a:t>multiple machines</a:t>
            </a:r>
            <a:r>
              <a:rPr b="0" i="0" lang="en-US" sz="1400" u="none" cap="none" strike="noStrike">
                <a:solidFill>
                  <a:srgbClr val="000000"/>
                </a:solidFill>
                <a:latin typeface="Arial"/>
                <a:ea typeface="Arial"/>
                <a:cs typeface="Arial"/>
                <a:sym typeface="Arial"/>
              </a:rPr>
              <a:t>. It also supports Pipe mode (streaming data via unix pipes) which makes it able to learn on much bigger data than what fits on disk</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B050"/>
                </a:solidFill>
                <a:latin typeface="Arial"/>
                <a:ea typeface="Arial"/>
                <a:cs typeface="Arial"/>
                <a:sym typeface="Arial"/>
              </a:rPr>
              <a:t>RRCF</a:t>
            </a:r>
            <a:r>
              <a:rPr b="0" i="0" lang="en-US" sz="1400" u="none" cap="none" strike="noStrike">
                <a:solidFill>
                  <a:srgbClr val="000000"/>
                </a:solidFill>
                <a:latin typeface="Arial"/>
                <a:ea typeface="Arial"/>
                <a:cs typeface="Arial"/>
                <a:sym typeface="Arial"/>
              </a:rPr>
              <a:t> performs better in </a:t>
            </a:r>
            <a:r>
              <a:rPr b="1" i="0" lang="en-US" sz="1400" u="none" cap="none" strike="noStrike">
                <a:solidFill>
                  <a:srgbClr val="00B050"/>
                </a:solidFill>
                <a:latin typeface="Arial"/>
                <a:ea typeface="Arial"/>
                <a:cs typeface="Arial"/>
                <a:sym typeface="Arial"/>
              </a:rPr>
              <a:t>high-dimensional space</a:t>
            </a:r>
            <a:r>
              <a:rPr b="0" i="0" lang="en-US" sz="1400" u="none" cap="none" strike="noStrike">
                <a:solidFill>
                  <a:srgbClr val="000000"/>
                </a:solidFill>
                <a:latin typeface="Arial"/>
                <a:ea typeface="Arial"/>
                <a:cs typeface="Arial"/>
                <a:sym typeface="Arial"/>
              </a:rPr>
              <a:t> because it gives more weight to dimension with higher variance (according to SageMaker doc), while Isolation Forest samples at random</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Anomaly score is calculated differently. </a:t>
            </a:r>
            <a:r>
              <a:rPr b="1" i="0" lang="en-US" sz="1400" u="none" cap="none" strike="noStrike">
                <a:solidFill>
                  <a:srgbClr val="FF0000"/>
                </a:solidFill>
                <a:latin typeface="Arial"/>
                <a:ea typeface="Arial"/>
                <a:cs typeface="Arial"/>
                <a:sym typeface="Arial"/>
              </a:rPr>
              <a:t>IF</a:t>
            </a:r>
            <a:r>
              <a:rPr b="0" i="0" lang="en-US" sz="1400" u="none" cap="none" strike="noStrike">
                <a:solidFill>
                  <a:srgbClr val="000000"/>
                </a:solidFill>
                <a:latin typeface="Arial"/>
                <a:ea typeface="Arial"/>
                <a:cs typeface="Arial"/>
                <a:sym typeface="Arial"/>
              </a:rPr>
              <a:t>'s score is based on distance from the root node. </a:t>
            </a:r>
            <a:r>
              <a:rPr b="1" i="0" lang="en-US" sz="1400" u="none" cap="none" strike="noStrike">
                <a:solidFill>
                  <a:srgbClr val="00B050"/>
                </a:solidFill>
                <a:latin typeface="Arial"/>
                <a:ea typeface="Arial"/>
                <a:cs typeface="Arial"/>
                <a:sym typeface="Arial"/>
              </a:rPr>
              <a:t>RRCF</a:t>
            </a:r>
            <a:r>
              <a:rPr b="0" i="0" lang="en-US" sz="1400" u="none" cap="none" strike="noStrike">
                <a:solidFill>
                  <a:srgbClr val="000000"/>
                </a:solidFill>
                <a:latin typeface="Arial"/>
                <a:ea typeface="Arial"/>
                <a:cs typeface="Arial"/>
                <a:sym typeface="Arial"/>
              </a:rPr>
              <a:t> is based on how much a new point changes the tree structure (i.e., shift in the tree size by including the new point). This makes </a:t>
            </a:r>
            <a:r>
              <a:rPr b="1" i="0" lang="en-US" sz="1400" u="none" cap="none" strike="noStrike">
                <a:solidFill>
                  <a:srgbClr val="00B050"/>
                </a:solidFill>
                <a:latin typeface="Arial"/>
                <a:ea typeface="Arial"/>
                <a:cs typeface="Arial"/>
                <a:sym typeface="Arial"/>
              </a:rPr>
              <a:t>RRCF</a:t>
            </a:r>
            <a:r>
              <a:rPr b="0" i="0" lang="en-US" sz="1400" u="none" cap="none" strike="noStrike">
                <a:solidFill>
                  <a:srgbClr val="000000"/>
                </a:solidFill>
                <a:latin typeface="Arial"/>
                <a:ea typeface="Arial"/>
                <a:cs typeface="Arial"/>
                <a:sym typeface="Arial"/>
              </a:rPr>
              <a:t> less sensitive to the sample size</a:t>
            </a:r>
            <a:endParaRPr/>
          </a:p>
        </p:txBody>
      </p:sp>
      <p:pic>
        <p:nvPicPr>
          <p:cNvPr id="339" name="Google Shape;339;p20"/>
          <p:cNvPicPr preferRelativeResize="0"/>
          <p:nvPr/>
        </p:nvPicPr>
        <p:blipFill rotWithShape="1">
          <a:blip r:embed="rId10">
            <a:alphaModFix/>
          </a:blip>
          <a:srcRect b="0" l="0" r="0" t="0"/>
          <a:stretch/>
        </p:blipFill>
        <p:spPr>
          <a:xfrm>
            <a:off x="7530713" y="2474895"/>
            <a:ext cx="2960502" cy="1336115"/>
          </a:xfrm>
          <a:prstGeom prst="rect">
            <a:avLst/>
          </a:prstGeom>
          <a:noFill/>
          <a:ln>
            <a:noFill/>
          </a:ln>
        </p:spPr>
      </p:pic>
      <p:pic>
        <p:nvPicPr>
          <p:cNvPr id="340" name="Google Shape;340;p20"/>
          <p:cNvPicPr preferRelativeResize="0"/>
          <p:nvPr/>
        </p:nvPicPr>
        <p:blipFill rotWithShape="1">
          <a:blip r:embed="rId11">
            <a:alphaModFix/>
          </a:blip>
          <a:srcRect b="0" l="0" r="0" t="0"/>
          <a:stretch/>
        </p:blipFill>
        <p:spPr>
          <a:xfrm rot="5400000">
            <a:off x="10707415" y="2883463"/>
            <a:ext cx="1161479" cy="570991"/>
          </a:xfrm>
          <a:prstGeom prst="rect">
            <a:avLst/>
          </a:prstGeom>
          <a:noFill/>
          <a:ln>
            <a:noFill/>
          </a:ln>
        </p:spPr>
      </p:pic>
      <p:sp>
        <p:nvSpPr>
          <p:cNvPr id="341" name="Google Shape;341;p20"/>
          <p:cNvSpPr/>
          <p:nvPr/>
        </p:nvSpPr>
        <p:spPr>
          <a:xfrm rot="981159">
            <a:off x="11275244" y="1813300"/>
            <a:ext cx="165093" cy="898902"/>
          </a:xfrm>
          <a:prstGeom prst="down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2" name="Google Shape;342;p20"/>
          <p:cNvSpPr txBox="1"/>
          <p:nvPr/>
        </p:nvSpPr>
        <p:spPr>
          <a:xfrm>
            <a:off x="11002659" y="1500463"/>
            <a:ext cx="108488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Anomaly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1"/>
          <p:cNvSpPr txBox="1"/>
          <p:nvPr/>
        </p:nvSpPr>
        <p:spPr>
          <a:xfrm>
            <a:off x="71089" y="33930"/>
            <a:ext cx="6244392" cy="598948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FF0000"/>
                </a:solidFill>
                <a:latin typeface="Calibri"/>
                <a:ea typeface="Calibri"/>
                <a:cs typeface="Calibri"/>
                <a:sym typeface="Calibri"/>
              </a:rPr>
              <a:t>ROC Curve</a:t>
            </a:r>
            <a:r>
              <a:rPr b="1" i="0" lang="en-US" sz="2800" u="none" cap="none" strike="noStrike">
                <a:solidFill>
                  <a:schemeClr val="accent2"/>
                </a:solidFill>
                <a:latin typeface="Calibri"/>
                <a:ea typeface="Calibri"/>
                <a:cs typeface="Calibri"/>
                <a:sym typeface="Calibri"/>
              </a:rPr>
              <a:t> &amp; Precision-Recall Curve</a:t>
            </a:r>
            <a:endParaRPr b="0" i="0" sz="28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Calibri"/>
                <a:ea typeface="Calibri"/>
                <a:cs typeface="Calibri"/>
                <a:sym typeface="Calibri"/>
              </a:rPr>
              <a:t>Receiver Operating Characteristic</a:t>
            </a:r>
            <a:r>
              <a:rPr b="0" i="0" lang="en-US" sz="1600" u="none" cap="none" strike="noStrike">
                <a:solidFill>
                  <a:schemeClr val="dk1"/>
                </a:solidFill>
                <a:latin typeface="Calibri"/>
                <a:ea typeface="Calibri"/>
                <a:cs typeface="Calibri"/>
                <a:sym typeface="Calibri"/>
              </a:rPr>
              <a:t> (</a:t>
            </a:r>
            <a:r>
              <a:rPr b="1" i="0" lang="en-US" sz="1600" u="none" cap="none" strike="noStrike">
                <a:solidFill>
                  <a:srgbClr val="0070C0"/>
                </a:solidFill>
                <a:latin typeface="Calibri"/>
                <a:ea typeface="Calibri"/>
                <a:cs typeface="Calibri"/>
                <a:sym typeface="Calibri"/>
              </a:rPr>
              <a:t>ROC</a:t>
            </a:r>
            <a:r>
              <a:rPr b="0" i="0" lang="en-US" sz="1600" u="none" cap="none" strike="noStrike">
                <a:solidFill>
                  <a:schemeClr val="dk1"/>
                </a:solidFill>
                <a:latin typeface="Calibri"/>
                <a:ea typeface="Calibri"/>
                <a:cs typeface="Calibri"/>
                <a:sym typeface="Calibri"/>
              </a:rPr>
              <a:t>) curves for a binary classifier:</a:t>
            </a:r>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    </a:t>
            </a:r>
            <a:r>
              <a:rPr b="1" i="0" lang="en-US" sz="1600" u="none" cap="none" strike="noStrike">
                <a:solidFill>
                  <a:srgbClr val="0070C0"/>
                </a:solidFill>
                <a:latin typeface="Calibri"/>
                <a:ea typeface="Calibri"/>
                <a:cs typeface="Calibri"/>
                <a:sym typeface="Calibri"/>
              </a:rPr>
              <a:t>True Positive Rate (TPR)</a:t>
            </a:r>
            <a:r>
              <a:rPr b="0" i="0" lang="en-US" sz="1600" u="none" cap="none" strike="noStrike">
                <a:solidFill>
                  <a:schemeClr val="dk1"/>
                </a:solidFill>
                <a:latin typeface="Calibri"/>
                <a:ea typeface="Calibri"/>
                <a:cs typeface="Calibri"/>
                <a:sym typeface="Calibri"/>
              </a:rPr>
              <a:t>   vs   </a:t>
            </a:r>
            <a:r>
              <a:rPr b="1" i="0" lang="en-US" sz="1600" u="none" cap="none" strike="noStrike">
                <a:solidFill>
                  <a:srgbClr val="0070C0"/>
                </a:solidFill>
                <a:latin typeface="Calibri"/>
                <a:ea typeface="Calibri"/>
                <a:cs typeface="Calibri"/>
                <a:sym typeface="Calibri"/>
              </a:rPr>
              <a:t>False Positive Rate (FPR)</a:t>
            </a:r>
            <a:endParaRPr/>
          </a:p>
          <a:p>
            <a:pPr indent="0" lvl="0" marL="0" marR="0" rtl="0" algn="l">
              <a:lnSpc>
                <a:spcPct val="100000"/>
              </a:lnSpc>
              <a:spcBef>
                <a:spcPts val="0"/>
              </a:spcBef>
              <a:spcAft>
                <a:spcPts val="0"/>
              </a:spcAft>
              <a:buNone/>
            </a:pPr>
            <a:r>
              <a:rPr b="1" i="0" lang="en-US" sz="1600" u="none" cap="none" strike="noStrike">
                <a:solidFill>
                  <a:srgbClr val="0070C0"/>
                </a:solidFill>
                <a:latin typeface="Calibri"/>
                <a:ea typeface="Calibri"/>
                <a:cs typeface="Calibri"/>
                <a:sym typeface="Calibri"/>
              </a:rPr>
              <a:t>                            </a:t>
            </a:r>
            <a:r>
              <a:rPr b="1" i="0" lang="en-US" sz="1600" u="none" cap="none" strike="noStrike">
                <a:solidFill>
                  <a:srgbClr val="FF0000"/>
                </a:solidFill>
                <a:latin typeface="Arial"/>
                <a:ea typeface="Arial"/>
                <a:cs typeface="Arial"/>
                <a:sym typeface="Arial"/>
              </a:rPr>
              <a:t>at various threshold settings</a:t>
            </a:r>
            <a:r>
              <a:rPr b="0" i="0" lang="en-US" sz="1600" u="none" cap="none" strike="noStrike">
                <a:solidFill>
                  <a:schemeClr val="dk1"/>
                </a:solidFill>
                <a:latin typeface="Arial"/>
                <a:ea typeface="Arial"/>
                <a:cs typeface="Arial"/>
                <a:sym typeface="Arial"/>
              </a:rPr>
              <a:t>.</a:t>
            </a:r>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ROC curve was first developed by radar engineers during </a:t>
            </a:r>
            <a:r>
              <a:rPr b="1" i="0" lang="en-US" sz="1600" u="none" cap="none" strike="noStrike">
                <a:solidFill>
                  <a:srgbClr val="0070C0"/>
                </a:solidFill>
                <a:latin typeface="Arial"/>
                <a:ea typeface="Arial"/>
                <a:cs typeface="Arial"/>
                <a:sym typeface="Arial"/>
              </a:rPr>
              <a:t>World War II</a:t>
            </a:r>
            <a:r>
              <a:rPr b="0" i="0" lang="en-US" sz="16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for quantifying the quality of detection of enemy airplanes.</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TPR  = REC = </a:t>
            </a:r>
            <a:r>
              <a:rPr b="1" i="0" lang="en-US" sz="1600" u="none" cap="none" strike="noStrike">
                <a:solidFill>
                  <a:srgbClr val="0070C0"/>
                </a:solidFill>
                <a:latin typeface="Calibri"/>
                <a:ea typeface="Calibri"/>
                <a:cs typeface="Calibri"/>
                <a:sym typeface="Calibri"/>
              </a:rPr>
              <a:t>Recall or Sensitivity</a:t>
            </a:r>
            <a:r>
              <a:rPr b="0" i="0" lang="en-US" sz="1600" u="none" cap="none" strike="noStrike">
                <a:solidFill>
                  <a:schemeClr val="dk1"/>
                </a:solidFill>
                <a:latin typeface="Calibri"/>
                <a:ea typeface="Calibri"/>
                <a:cs typeface="Calibri"/>
                <a:sym typeface="Calibri"/>
              </a:rPr>
              <a:t>  =  </a:t>
            </a:r>
            <a:r>
              <a:rPr b="0" i="0" lang="en-US" sz="1600" u="none" cap="none" strike="noStrike">
                <a:solidFill>
                  <a:schemeClr val="dk1"/>
                </a:solidFill>
                <a:latin typeface="Arial"/>
                <a:ea typeface="Arial"/>
                <a:cs typeface="Arial"/>
                <a:sym typeface="Arial"/>
              </a:rPr>
              <a:t>TP/P  =  TP / (TP + FN) </a:t>
            </a:r>
            <a:endParaRPr/>
          </a:p>
          <a:p>
            <a:pPr indent="0" lvl="0" marL="0" marR="0" rtl="0" algn="l">
              <a:lnSpc>
                <a:spcPct val="100000"/>
              </a:lnSpc>
              <a:spcBef>
                <a:spcPts val="0"/>
              </a:spcBef>
              <a:spcAft>
                <a:spcPts val="0"/>
              </a:spcAft>
              <a:buNone/>
            </a:pPr>
            <a:r>
              <a:rPr b="0" i="0" lang="en-US" sz="1600" u="none" cap="none" strike="noStrike">
                <a:solidFill>
                  <a:srgbClr val="00B050"/>
                </a:solidFill>
                <a:latin typeface="Arial"/>
                <a:ea typeface="Arial"/>
                <a:cs typeface="Arial"/>
                <a:sym typeface="Arial"/>
              </a:rPr>
              <a:t>                    ( planes classified as planes / all planes' events)</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FPR = </a:t>
            </a:r>
            <a:r>
              <a:rPr b="1" i="0" lang="en-US" sz="1600" u="none" cap="none" strike="noStrike">
                <a:solidFill>
                  <a:srgbClr val="0070C0"/>
                </a:solidFill>
                <a:latin typeface="Calibri"/>
                <a:ea typeface="Calibri"/>
                <a:cs typeface="Calibri"/>
                <a:sym typeface="Calibri"/>
              </a:rPr>
              <a:t>False Positive Rate</a:t>
            </a:r>
            <a:r>
              <a:rPr b="0" i="0" lang="en-US" sz="1600" u="none" cap="none" strike="noStrike">
                <a:solidFill>
                  <a:schemeClr val="dk1"/>
                </a:solidFill>
                <a:latin typeface="Calibri"/>
                <a:ea typeface="Calibri"/>
                <a:cs typeface="Calibri"/>
                <a:sym typeface="Calibri"/>
              </a:rPr>
              <a:t> =</a:t>
            </a:r>
            <a:r>
              <a:rPr b="1" i="0" lang="en-US" sz="1600" u="none" cap="none" strike="noStrike">
                <a:solidFill>
                  <a:srgbClr val="0070C0"/>
                </a:solidFill>
                <a:latin typeface="Calibri"/>
                <a:ea typeface="Calibri"/>
                <a:cs typeface="Calibri"/>
                <a:sym typeface="Calibri"/>
              </a:rPr>
              <a:t> fall-out</a:t>
            </a:r>
            <a:r>
              <a:rPr b="0" i="0" lang="en-US" sz="1600" u="none" cap="none" strike="noStrike">
                <a:solidFill>
                  <a:schemeClr val="dk1"/>
                </a:solidFill>
                <a:latin typeface="Arial"/>
                <a:ea typeface="Arial"/>
                <a:cs typeface="Arial"/>
                <a:sym typeface="Arial"/>
              </a:rPr>
              <a:t>  =  FP / N  =  FP / (FP + TN)</a:t>
            </a:r>
            <a:endParaRPr/>
          </a:p>
          <a:p>
            <a:pPr indent="0" lvl="0" marL="0" marR="0" rtl="0" algn="l">
              <a:lnSpc>
                <a:spcPct val="100000"/>
              </a:lnSpc>
              <a:spcBef>
                <a:spcPts val="0"/>
              </a:spcBef>
              <a:spcAft>
                <a:spcPts val="0"/>
              </a:spcAft>
              <a:buNone/>
            </a:pPr>
            <a:r>
              <a:rPr b="0" i="0" lang="en-US" sz="1600" u="none" cap="none" strike="noStrike">
                <a:solidFill>
                  <a:srgbClr val="00B050"/>
                </a:solidFill>
                <a:latin typeface="Calibri"/>
                <a:ea typeface="Calibri"/>
                <a:cs typeface="Calibri"/>
                <a:sym typeface="Calibri"/>
              </a:rPr>
              <a:t>                    ( noise classified as planes / all noise events )</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PRE = </a:t>
            </a:r>
            <a:r>
              <a:rPr b="1" i="0" lang="en-US" sz="1600" u="none" cap="none" strike="noStrike">
                <a:solidFill>
                  <a:srgbClr val="0070C0"/>
                </a:solidFill>
                <a:latin typeface="Calibri"/>
                <a:ea typeface="Calibri"/>
                <a:cs typeface="Calibri"/>
                <a:sym typeface="Calibri"/>
              </a:rPr>
              <a:t>Precision</a:t>
            </a:r>
            <a:r>
              <a:rPr b="0" i="0" lang="en-US" sz="1600" u="none" cap="none" strike="noStrike">
                <a:solidFill>
                  <a:schemeClr val="dk1"/>
                </a:solidFill>
                <a:latin typeface="Calibri"/>
                <a:ea typeface="Calibri"/>
                <a:cs typeface="Calibri"/>
                <a:sym typeface="Calibri"/>
              </a:rPr>
              <a:t> = TP/(TP+FP)</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 </a:t>
            </a:r>
            <a:r>
              <a:rPr b="0" i="0" lang="en-US" sz="1600" u="none" cap="none" strike="noStrike">
                <a:solidFill>
                  <a:srgbClr val="00B050"/>
                </a:solidFill>
                <a:latin typeface="Arial"/>
                <a:ea typeface="Arial"/>
                <a:cs typeface="Arial"/>
                <a:sym typeface="Arial"/>
              </a:rPr>
              <a:t>                   ( planes classified as planes / all events classified as planes)</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    TNR = SPC = </a:t>
            </a:r>
            <a:r>
              <a:rPr b="1" i="0" lang="en-US" sz="1600" u="none" cap="none" strike="noStrike">
                <a:solidFill>
                  <a:srgbClr val="0070C0"/>
                </a:solidFill>
                <a:latin typeface="Arial"/>
                <a:ea typeface="Arial"/>
                <a:cs typeface="Arial"/>
                <a:sym typeface="Arial"/>
              </a:rPr>
              <a:t>Specificity</a:t>
            </a:r>
            <a:r>
              <a:rPr b="0" i="0" lang="en-US" sz="1600" u="none" cap="none" strike="noStrike">
                <a:solidFill>
                  <a:schemeClr val="dk1"/>
                </a:solidFill>
                <a:latin typeface="Arial"/>
                <a:ea typeface="Arial"/>
                <a:cs typeface="Arial"/>
                <a:sym typeface="Arial"/>
              </a:rPr>
              <a:t> = TN/N  =  TN/(FP+TN)</a:t>
            </a:r>
            <a:endParaRPr/>
          </a:p>
          <a:p>
            <a:pPr indent="0" lvl="0" marL="0" marR="0" rtl="0" algn="l">
              <a:lnSpc>
                <a:spcPct val="100000"/>
              </a:lnSpc>
              <a:spcBef>
                <a:spcPts val="0"/>
              </a:spcBef>
              <a:spcAft>
                <a:spcPts val="0"/>
              </a:spcAft>
              <a:buNone/>
            </a:pPr>
            <a:r>
              <a:rPr b="0" i="0" lang="en-US" sz="1600" u="none" cap="none" strike="noStrike">
                <a:solidFill>
                  <a:srgbClr val="00B050"/>
                </a:solidFill>
                <a:latin typeface="Arial"/>
                <a:ea typeface="Arial"/>
                <a:cs typeface="Arial"/>
                <a:sym typeface="Arial"/>
              </a:rPr>
              <a:t>                    (True Negative Rate)</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a:t>
            </a:r>
            <a:r>
              <a:rPr b="0" i="0" lang="en-US"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accent2"/>
                </a:solidFill>
                <a:latin typeface="Arial"/>
                <a:ea typeface="Arial"/>
                <a:cs typeface="Arial"/>
                <a:sym typeface="Arial"/>
              </a:rPr>
              <a:t>AUC = Area Under the Curve</a:t>
            </a:r>
            <a:endParaRPr b="1" i="0" sz="2800" u="none" cap="none" strike="noStrike">
              <a:solidFill>
                <a:schemeClr val="accent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Simply the area under the ROC curve (1 = very good, 0.5 = bad)</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800" u="none" cap="none" strike="noStrike">
                <a:solidFill>
                  <a:schemeClr val="accent2"/>
                </a:solidFill>
                <a:latin typeface="Calibri"/>
                <a:ea typeface="Calibri"/>
                <a:cs typeface="Calibri"/>
                <a:sym typeface="Calibri"/>
              </a:rPr>
              <a:t>F1 Score</a:t>
            </a:r>
            <a:r>
              <a:rPr b="0" i="0" lang="en-US" sz="1600" u="none" cap="none" strike="noStrike">
                <a:solidFill>
                  <a:schemeClr val="dk1"/>
                </a:solidFill>
                <a:latin typeface="Calibri"/>
                <a:ea typeface="Calibri"/>
                <a:cs typeface="Calibri"/>
                <a:sym typeface="Calibri"/>
              </a:rPr>
              <a:t> - a single number evaluation metric</a:t>
            </a:r>
            <a:r>
              <a:rPr b="0" i="0" lang="en-US" sz="1600" u="none" cap="none" strike="noStrike">
                <a:solidFill>
                  <a:schemeClr val="dk1"/>
                </a:solidFill>
                <a:latin typeface="Arial"/>
                <a:ea typeface="Arial"/>
                <a:cs typeface="Arial"/>
                <a:sym typeface="Arial"/>
              </a:rPr>
              <a:t>, harmonic average </a:t>
            </a:r>
            <a:endParaRPr/>
          </a:p>
          <a:p>
            <a:pPr indent="0" lvl="0" marL="0" marR="0" rtl="0" algn="l">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of the </a:t>
            </a:r>
            <a:r>
              <a:rPr b="1" i="0" lang="en-US" sz="1600" u="none" cap="none" strike="noStrike">
                <a:solidFill>
                  <a:srgbClr val="0070C0"/>
                </a:solidFill>
                <a:latin typeface="Arial"/>
                <a:ea typeface="Arial"/>
                <a:cs typeface="Arial"/>
                <a:sym typeface="Arial"/>
              </a:rPr>
              <a:t>precision</a:t>
            </a:r>
            <a:r>
              <a:rPr b="0" i="0" lang="en-US" sz="1600" u="none" cap="none" strike="noStrike">
                <a:solidFill>
                  <a:schemeClr val="dk1"/>
                </a:solidFill>
                <a:latin typeface="Arial"/>
                <a:ea typeface="Arial"/>
                <a:cs typeface="Arial"/>
                <a:sym typeface="Arial"/>
              </a:rPr>
              <a:t> and </a:t>
            </a:r>
            <a:r>
              <a:rPr b="1" i="0" lang="en-US" sz="1600" u="none" cap="none" strike="noStrike">
                <a:solidFill>
                  <a:srgbClr val="0070C0"/>
                </a:solidFill>
                <a:latin typeface="Arial"/>
                <a:ea typeface="Arial"/>
                <a:cs typeface="Arial"/>
                <a:sym typeface="Arial"/>
              </a:rPr>
              <a:t>recall</a:t>
            </a:r>
            <a:r>
              <a:rPr b="1" i="0" lang="en-US" sz="1600" u="none" cap="none" strike="noStrike">
                <a:solidFill>
                  <a:schemeClr val="dk1"/>
                </a:solidFill>
                <a:latin typeface="Arial"/>
                <a:ea typeface="Arial"/>
                <a:cs typeface="Arial"/>
                <a:sym typeface="Arial"/>
              </a:rPr>
              <a:t> </a:t>
            </a:r>
            <a:r>
              <a:rPr b="0" i="0" lang="en-US" sz="1600" u="none" cap="none" strike="noStrike">
                <a:solidFill>
                  <a:schemeClr val="dk1"/>
                </a:solidFill>
                <a:latin typeface="Arial"/>
                <a:ea typeface="Arial"/>
                <a:cs typeface="Arial"/>
                <a:sym typeface="Arial"/>
              </a:rPr>
              <a:t>:</a:t>
            </a:r>
            <a:endParaRPr b="0" i="0" sz="1600" u="none" cap="none" strike="noStrike">
              <a:solidFill>
                <a:srgbClr val="000000"/>
              </a:solidFill>
              <a:latin typeface="Arial"/>
              <a:ea typeface="Arial"/>
              <a:cs typeface="Arial"/>
              <a:sym typeface="Arial"/>
            </a:endParaRPr>
          </a:p>
        </p:txBody>
      </p:sp>
      <p:pic>
        <p:nvPicPr>
          <p:cNvPr id="348" name="Google Shape;348;p21"/>
          <p:cNvPicPr preferRelativeResize="0"/>
          <p:nvPr/>
        </p:nvPicPr>
        <p:blipFill rotWithShape="1">
          <a:blip r:embed="rId3">
            <a:alphaModFix/>
          </a:blip>
          <a:srcRect b="0" l="0" r="0" t="0"/>
          <a:stretch/>
        </p:blipFill>
        <p:spPr>
          <a:xfrm>
            <a:off x="9138885" y="966111"/>
            <a:ext cx="2979905" cy="2850776"/>
          </a:xfrm>
          <a:prstGeom prst="rect">
            <a:avLst/>
          </a:prstGeom>
          <a:noFill/>
          <a:ln>
            <a:noFill/>
          </a:ln>
        </p:spPr>
      </p:pic>
      <p:sp>
        <p:nvSpPr>
          <p:cNvPr id="349" name="Google Shape;349;p21"/>
          <p:cNvSpPr txBox="1"/>
          <p:nvPr/>
        </p:nvSpPr>
        <p:spPr>
          <a:xfrm>
            <a:off x="7122681" y="2558890"/>
            <a:ext cx="1858617" cy="276999"/>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High Precision, Low Recall</a:t>
            </a:r>
            <a:endParaRPr/>
          </a:p>
        </p:txBody>
      </p:sp>
      <p:sp>
        <p:nvSpPr>
          <p:cNvPr id="350" name="Google Shape;350;p21"/>
          <p:cNvSpPr txBox="1"/>
          <p:nvPr/>
        </p:nvSpPr>
        <p:spPr>
          <a:xfrm>
            <a:off x="7122680" y="3213471"/>
            <a:ext cx="1858617" cy="276999"/>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Low Precision, High Recall</a:t>
            </a:r>
            <a:endParaRPr/>
          </a:p>
        </p:txBody>
      </p:sp>
      <p:sp>
        <p:nvSpPr>
          <p:cNvPr id="351" name="Google Shape;351;p21"/>
          <p:cNvSpPr/>
          <p:nvPr/>
        </p:nvSpPr>
        <p:spPr>
          <a:xfrm rot="993956">
            <a:off x="8974104" y="2683707"/>
            <a:ext cx="426419" cy="16214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2" name="Google Shape;352;p21"/>
          <p:cNvSpPr/>
          <p:nvPr/>
        </p:nvSpPr>
        <p:spPr>
          <a:xfrm rot="-1560250">
            <a:off x="8994118" y="3173023"/>
            <a:ext cx="423508" cy="169505"/>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53" name="Google Shape;353;p21"/>
          <p:cNvCxnSpPr/>
          <p:nvPr/>
        </p:nvCxnSpPr>
        <p:spPr>
          <a:xfrm>
            <a:off x="6388500" y="46353"/>
            <a:ext cx="0" cy="6751448"/>
          </a:xfrm>
          <a:prstGeom prst="straightConnector1">
            <a:avLst/>
          </a:prstGeom>
          <a:noFill/>
          <a:ln cap="flat" cmpd="sng" w="9525">
            <a:solidFill>
              <a:srgbClr val="3E6EC2"/>
            </a:solidFill>
            <a:prstDash val="solid"/>
            <a:round/>
            <a:headEnd len="sm" w="sm" type="none"/>
            <a:tailEnd len="sm" w="sm" type="none"/>
          </a:ln>
        </p:spPr>
      </p:cxnSp>
      <p:pic>
        <p:nvPicPr>
          <p:cNvPr id="354" name="Google Shape;354;p21"/>
          <p:cNvPicPr preferRelativeResize="0"/>
          <p:nvPr/>
        </p:nvPicPr>
        <p:blipFill rotWithShape="1">
          <a:blip r:embed="rId4">
            <a:alphaModFix/>
          </a:blip>
          <a:srcRect b="0" l="0" r="0" t="0"/>
          <a:stretch/>
        </p:blipFill>
        <p:spPr>
          <a:xfrm>
            <a:off x="6802745" y="3999861"/>
            <a:ext cx="5327475" cy="2689412"/>
          </a:xfrm>
          <a:prstGeom prst="rect">
            <a:avLst/>
          </a:prstGeom>
          <a:noFill/>
          <a:ln>
            <a:noFill/>
          </a:ln>
        </p:spPr>
      </p:pic>
      <p:sp>
        <p:nvSpPr>
          <p:cNvPr id="355" name="Google Shape;355;p21"/>
          <p:cNvSpPr txBox="1"/>
          <p:nvPr/>
        </p:nvSpPr>
        <p:spPr>
          <a:xfrm>
            <a:off x="7818197" y="4846185"/>
            <a:ext cx="108921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ROC</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Curve</a:t>
            </a:r>
            <a:endParaRPr/>
          </a:p>
        </p:txBody>
      </p:sp>
      <p:sp>
        <p:nvSpPr>
          <p:cNvPr id="356" name="Google Shape;356;p21"/>
          <p:cNvSpPr txBox="1"/>
          <p:nvPr/>
        </p:nvSpPr>
        <p:spPr>
          <a:xfrm>
            <a:off x="10108679" y="4846185"/>
            <a:ext cx="1391616"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Precision-Recall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Curve</a:t>
            </a:r>
            <a:endParaRPr/>
          </a:p>
        </p:txBody>
      </p:sp>
      <p:sp>
        <p:nvSpPr>
          <p:cNvPr id="357" name="Google Shape;357;p21"/>
          <p:cNvSpPr txBox="1"/>
          <p:nvPr/>
        </p:nvSpPr>
        <p:spPr>
          <a:xfrm>
            <a:off x="8552082" y="4225255"/>
            <a:ext cx="9144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00" u="none" cap="none" strike="noStrike">
                <a:solidFill>
                  <a:srgbClr val="000000"/>
                </a:solidFill>
                <a:latin typeface="Arial"/>
                <a:ea typeface="Arial"/>
                <a:cs typeface="Arial"/>
                <a:sym typeface="Arial"/>
              </a:rPr>
              <a:t>Low Threshold</a:t>
            </a:r>
            <a:endParaRPr/>
          </a:p>
        </p:txBody>
      </p:sp>
      <p:sp>
        <p:nvSpPr>
          <p:cNvPr id="358" name="Google Shape;358;p21"/>
          <p:cNvSpPr txBox="1"/>
          <p:nvPr/>
        </p:nvSpPr>
        <p:spPr>
          <a:xfrm>
            <a:off x="7242071" y="6023419"/>
            <a:ext cx="9144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900" u="none" cap="none" strike="noStrike">
                <a:solidFill>
                  <a:srgbClr val="000000"/>
                </a:solidFill>
                <a:latin typeface="Arial"/>
                <a:ea typeface="Arial"/>
                <a:cs typeface="Arial"/>
                <a:sym typeface="Arial"/>
              </a:rPr>
              <a:t>High Threshold</a:t>
            </a:r>
            <a:endParaRPr/>
          </a:p>
        </p:txBody>
      </p:sp>
      <p:sp>
        <p:nvSpPr>
          <p:cNvPr id="359" name="Google Shape;359;p21"/>
          <p:cNvSpPr txBox="1"/>
          <p:nvPr/>
        </p:nvSpPr>
        <p:spPr>
          <a:xfrm rot="-2934196">
            <a:off x="6593460" y="4186782"/>
            <a:ext cx="6737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Arial"/>
                <a:ea typeface="Arial"/>
                <a:cs typeface="Arial"/>
                <a:sym typeface="Arial"/>
              </a:rPr>
              <a:t>Recall</a:t>
            </a:r>
            <a:endParaRPr/>
          </a:p>
        </p:txBody>
      </p:sp>
      <p:sp>
        <p:nvSpPr>
          <p:cNvPr id="360" name="Google Shape;360;p21"/>
          <p:cNvSpPr txBox="1"/>
          <p:nvPr/>
        </p:nvSpPr>
        <p:spPr>
          <a:xfrm rot="-2934196">
            <a:off x="8914054" y="6370393"/>
            <a:ext cx="46246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Arial"/>
                <a:ea typeface="Arial"/>
                <a:cs typeface="Arial"/>
                <a:sym typeface="Arial"/>
              </a:rPr>
              <a:t>FPR</a:t>
            </a:r>
            <a:endParaRPr/>
          </a:p>
        </p:txBody>
      </p:sp>
      <p:sp>
        <p:nvSpPr>
          <p:cNvPr id="361" name="Google Shape;361;p21"/>
          <p:cNvSpPr txBox="1"/>
          <p:nvPr/>
        </p:nvSpPr>
        <p:spPr>
          <a:xfrm>
            <a:off x="7589251" y="1341021"/>
            <a:ext cx="9071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Planes</a:t>
            </a:r>
            <a:endParaRPr/>
          </a:p>
        </p:txBody>
      </p:sp>
      <p:sp>
        <p:nvSpPr>
          <p:cNvPr id="362" name="Google Shape;362;p21"/>
          <p:cNvSpPr txBox="1"/>
          <p:nvPr/>
        </p:nvSpPr>
        <p:spPr>
          <a:xfrm>
            <a:off x="7623464" y="1929204"/>
            <a:ext cx="9071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Noise</a:t>
            </a:r>
            <a:endParaRPr/>
          </a:p>
        </p:txBody>
      </p:sp>
      <p:sp>
        <p:nvSpPr>
          <p:cNvPr id="363" name="Google Shape;363;p21"/>
          <p:cNvSpPr/>
          <p:nvPr/>
        </p:nvSpPr>
        <p:spPr>
          <a:xfrm>
            <a:off x="8540652" y="1468537"/>
            <a:ext cx="593203" cy="184666"/>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4" name="Google Shape;364;p21"/>
          <p:cNvSpPr/>
          <p:nvPr/>
        </p:nvSpPr>
        <p:spPr>
          <a:xfrm>
            <a:off x="8533032" y="2043847"/>
            <a:ext cx="593203" cy="184666"/>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65" name="Google Shape;365;p21"/>
          <p:cNvPicPr preferRelativeResize="0"/>
          <p:nvPr/>
        </p:nvPicPr>
        <p:blipFill rotWithShape="1">
          <a:blip r:embed="rId5">
            <a:alphaModFix/>
          </a:blip>
          <a:srcRect b="0" l="0" r="0" t="0"/>
          <a:stretch/>
        </p:blipFill>
        <p:spPr>
          <a:xfrm>
            <a:off x="9572224" y="46353"/>
            <a:ext cx="2113226" cy="954220"/>
          </a:xfrm>
          <a:prstGeom prst="rect">
            <a:avLst/>
          </a:prstGeom>
          <a:noFill/>
          <a:ln>
            <a:noFill/>
          </a:ln>
        </p:spPr>
      </p:pic>
      <p:sp>
        <p:nvSpPr>
          <p:cNvPr id="366" name="Google Shape;366;p21"/>
          <p:cNvSpPr txBox="1"/>
          <p:nvPr/>
        </p:nvSpPr>
        <p:spPr>
          <a:xfrm>
            <a:off x="7061548" y="2835889"/>
            <a:ext cx="2128172" cy="3775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Selecting Threshold</a:t>
            </a:r>
            <a:endParaRPr/>
          </a:p>
        </p:txBody>
      </p:sp>
      <p:sp>
        <p:nvSpPr>
          <p:cNvPr id="367" name="Google Shape;367;p21"/>
          <p:cNvSpPr txBox="1"/>
          <p:nvPr/>
        </p:nvSpPr>
        <p:spPr>
          <a:xfrm>
            <a:off x="6534143" y="58306"/>
            <a:ext cx="273396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Radar detects planes.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It need to separate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"plane" signals from noise.</a:t>
            </a:r>
            <a:endParaRPr/>
          </a:p>
        </p:txBody>
      </p:sp>
      <p:pic>
        <p:nvPicPr>
          <p:cNvPr id="368" name="Google Shape;368;p21"/>
          <p:cNvPicPr preferRelativeResize="0"/>
          <p:nvPr/>
        </p:nvPicPr>
        <p:blipFill rotWithShape="1">
          <a:blip r:embed="rId6">
            <a:alphaModFix/>
          </a:blip>
          <a:srcRect b="0" l="0" r="0" t="0"/>
          <a:stretch/>
        </p:blipFill>
        <p:spPr>
          <a:xfrm>
            <a:off x="2778748" y="5882551"/>
            <a:ext cx="2112554" cy="7326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grpSp>
        <p:nvGrpSpPr>
          <p:cNvPr id="373" name="Google Shape;373;p22"/>
          <p:cNvGrpSpPr/>
          <p:nvPr/>
        </p:nvGrpSpPr>
        <p:grpSpPr>
          <a:xfrm>
            <a:off x="208844" y="580066"/>
            <a:ext cx="2438400" cy="1351604"/>
            <a:chOff x="208844" y="580066"/>
            <a:chExt cx="2438400" cy="1351604"/>
          </a:xfrm>
        </p:grpSpPr>
        <p:sp>
          <p:nvSpPr>
            <p:cNvPr id="374" name="Google Shape;374;p22"/>
            <p:cNvSpPr/>
            <p:nvPr/>
          </p:nvSpPr>
          <p:spPr>
            <a:xfrm>
              <a:off x="208844" y="582930"/>
              <a:ext cx="1845039" cy="1348740"/>
            </a:xfrm>
            <a:prstGeom prst="rect">
              <a:avLst/>
            </a:prstGeom>
            <a:solidFill>
              <a:schemeClr val="lt1"/>
            </a:solidFill>
            <a:ln cap="flat" cmpd="sng" w="635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5" name="Google Shape;375;p22"/>
            <p:cNvSpPr/>
            <p:nvPr/>
          </p:nvSpPr>
          <p:spPr>
            <a:xfrm>
              <a:off x="2053371" y="580066"/>
              <a:ext cx="593873" cy="1348740"/>
            </a:xfrm>
            <a:prstGeom prst="rect">
              <a:avLst/>
            </a:prstGeom>
            <a:solidFill>
              <a:schemeClr val="lt1"/>
            </a:solidFill>
            <a:ln cap="flat" cmpd="sng" w="635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6" name="Google Shape;376;p22"/>
            <p:cNvSpPr txBox="1"/>
            <p:nvPr/>
          </p:nvSpPr>
          <p:spPr>
            <a:xfrm>
              <a:off x="208845" y="580150"/>
              <a:ext cx="59387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Noise</a:t>
              </a:r>
              <a:endParaRPr/>
            </a:p>
          </p:txBody>
        </p:sp>
        <p:sp>
          <p:nvSpPr>
            <p:cNvPr id="377" name="Google Shape;377;p22"/>
            <p:cNvSpPr txBox="1"/>
            <p:nvPr/>
          </p:nvSpPr>
          <p:spPr>
            <a:xfrm>
              <a:off x="2053371" y="580150"/>
              <a:ext cx="59387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Planes</a:t>
              </a:r>
              <a:endParaRPr/>
            </a:p>
          </p:txBody>
        </p:sp>
      </p:grpSp>
      <p:grpSp>
        <p:nvGrpSpPr>
          <p:cNvPr id="378" name="Google Shape;378;p22"/>
          <p:cNvGrpSpPr/>
          <p:nvPr/>
        </p:nvGrpSpPr>
        <p:grpSpPr>
          <a:xfrm>
            <a:off x="225453" y="3559635"/>
            <a:ext cx="2438400" cy="1351604"/>
            <a:chOff x="208844" y="580066"/>
            <a:chExt cx="2438400" cy="1351604"/>
          </a:xfrm>
        </p:grpSpPr>
        <p:sp>
          <p:nvSpPr>
            <p:cNvPr id="379" name="Google Shape;379;p22"/>
            <p:cNvSpPr/>
            <p:nvPr/>
          </p:nvSpPr>
          <p:spPr>
            <a:xfrm>
              <a:off x="208844" y="582930"/>
              <a:ext cx="1845039" cy="1348740"/>
            </a:xfrm>
            <a:prstGeom prst="rect">
              <a:avLst/>
            </a:prstGeom>
            <a:solidFill>
              <a:schemeClr val="lt1"/>
            </a:solidFill>
            <a:ln cap="flat" cmpd="sng" w="635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p22"/>
            <p:cNvSpPr/>
            <p:nvPr/>
          </p:nvSpPr>
          <p:spPr>
            <a:xfrm>
              <a:off x="2053371" y="580066"/>
              <a:ext cx="593873" cy="1348740"/>
            </a:xfrm>
            <a:prstGeom prst="rect">
              <a:avLst/>
            </a:prstGeom>
            <a:solidFill>
              <a:schemeClr val="lt1"/>
            </a:solidFill>
            <a:ln cap="flat" cmpd="sng" w="635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1" name="Google Shape;381;p22"/>
            <p:cNvSpPr txBox="1"/>
            <p:nvPr/>
          </p:nvSpPr>
          <p:spPr>
            <a:xfrm>
              <a:off x="208845" y="580150"/>
              <a:ext cx="59387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Noise</a:t>
              </a:r>
              <a:endParaRPr/>
            </a:p>
          </p:txBody>
        </p:sp>
        <p:sp>
          <p:nvSpPr>
            <p:cNvPr id="382" name="Google Shape;382;p22"/>
            <p:cNvSpPr txBox="1"/>
            <p:nvPr/>
          </p:nvSpPr>
          <p:spPr>
            <a:xfrm>
              <a:off x="2053371" y="580150"/>
              <a:ext cx="59387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Planes</a:t>
              </a:r>
              <a:endParaRPr/>
            </a:p>
          </p:txBody>
        </p:sp>
      </p:grpSp>
      <p:grpSp>
        <p:nvGrpSpPr>
          <p:cNvPr id="383" name="Google Shape;383;p22"/>
          <p:cNvGrpSpPr/>
          <p:nvPr/>
        </p:nvGrpSpPr>
        <p:grpSpPr>
          <a:xfrm>
            <a:off x="225453" y="2077397"/>
            <a:ext cx="2438400" cy="1351604"/>
            <a:chOff x="208844" y="580066"/>
            <a:chExt cx="2438400" cy="1351604"/>
          </a:xfrm>
        </p:grpSpPr>
        <p:sp>
          <p:nvSpPr>
            <p:cNvPr id="384" name="Google Shape;384;p22"/>
            <p:cNvSpPr/>
            <p:nvPr/>
          </p:nvSpPr>
          <p:spPr>
            <a:xfrm>
              <a:off x="208844" y="582930"/>
              <a:ext cx="1845039" cy="1348740"/>
            </a:xfrm>
            <a:prstGeom prst="rect">
              <a:avLst/>
            </a:prstGeom>
            <a:solidFill>
              <a:schemeClr val="lt1"/>
            </a:solidFill>
            <a:ln cap="flat" cmpd="sng" w="635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5" name="Google Shape;385;p22"/>
            <p:cNvSpPr/>
            <p:nvPr/>
          </p:nvSpPr>
          <p:spPr>
            <a:xfrm>
              <a:off x="2053371" y="580066"/>
              <a:ext cx="593873" cy="1348740"/>
            </a:xfrm>
            <a:prstGeom prst="rect">
              <a:avLst/>
            </a:prstGeom>
            <a:solidFill>
              <a:schemeClr val="lt1"/>
            </a:solidFill>
            <a:ln cap="flat" cmpd="sng" w="635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6" name="Google Shape;386;p22"/>
            <p:cNvSpPr txBox="1"/>
            <p:nvPr/>
          </p:nvSpPr>
          <p:spPr>
            <a:xfrm>
              <a:off x="208845" y="580150"/>
              <a:ext cx="59387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Noise</a:t>
              </a:r>
              <a:endParaRPr/>
            </a:p>
          </p:txBody>
        </p:sp>
        <p:sp>
          <p:nvSpPr>
            <p:cNvPr id="387" name="Google Shape;387;p22"/>
            <p:cNvSpPr txBox="1"/>
            <p:nvPr/>
          </p:nvSpPr>
          <p:spPr>
            <a:xfrm>
              <a:off x="2053371" y="580150"/>
              <a:ext cx="59387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Planes</a:t>
              </a:r>
              <a:endParaRPr/>
            </a:p>
          </p:txBody>
        </p:sp>
      </p:grpSp>
      <p:grpSp>
        <p:nvGrpSpPr>
          <p:cNvPr id="388" name="Google Shape;388;p22"/>
          <p:cNvGrpSpPr/>
          <p:nvPr/>
        </p:nvGrpSpPr>
        <p:grpSpPr>
          <a:xfrm>
            <a:off x="243519" y="5039009"/>
            <a:ext cx="2438400" cy="1351604"/>
            <a:chOff x="208844" y="580066"/>
            <a:chExt cx="2438400" cy="1351604"/>
          </a:xfrm>
        </p:grpSpPr>
        <p:sp>
          <p:nvSpPr>
            <p:cNvPr id="389" name="Google Shape;389;p22"/>
            <p:cNvSpPr/>
            <p:nvPr/>
          </p:nvSpPr>
          <p:spPr>
            <a:xfrm>
              <a:off x="208844" y="582930"/>
              <a:ext cx="1845039" cy="1348740"/>
            </a:xfrm>
            <a:prstGeom prst="rect">
              <a:avLst/>
            </a:prstGeom>
            <a:solidFill>
              <a:schemeClr val="lt1"/>
            </a:solidFill>
            <a:ln cap="flat" cmpd="sng" w="635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0" name="Google Shape;390;p22"/>
            <p:cNvSpPr/>
            <p:nvPr/>
          </p:nvSpPr>
          <p:spPr>
            <a:xfrm>
              <a:off x="2053371" y="580066"/>
              <a:ext cx="593873" cy="1348740"/>
            </a:xfrm>
            <a:prstGeom prst="rect">
              <a:avLst/>
            </a:prstGeom>
            <a:solidFill>
              <a:schemeClr val="lt1"/>
            </a:solidFill>
            <a:ln cap="flat" cmpd="sng" w="635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p22"/>
            <p:cNvSpPr txBox="1"/>
            <p:nvPr/>
          </p:nvSpPr>
          <p:spPr>
            <a:xfrm>
              <a:off x="208845" y="580150"/>
              <a:ext cx="59387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Noise</a:t>
              </a:r>
              <a:endParaRPr/>
            </a:p>
          </p:txBody>
        </p:sp>
        <p:sp>
          <p:nvSpPr>
            <p:cNvPr id="392" name="Google Shape;392;p22"/>
            <p:cNvSpPr txBox="1"/>
            <p:nvPr/>
          </p:nvSpPr>
          <p:spPr>
            <a:xfrm>
              <a:off x="2053371" y="580150"/>
              <a:ext cx="59387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Planes</a:t>
              </a:r>
              <a:endParaRPr/>
            </a:p>
          </p:txBody>
        </p:sp>
      </p:grpSp>
      <p:sp>
        <p:nvSpPr>
          <p:cNvPr id="393" name="Google Shape;393;p22"/>
          <p:cNvSpPr txBox="1"/>
          <p:nvPr/>
        </p:nvSpPr>
        <p:spPr>
          <a:xfrm>
            <a:off x="2786056" y="790089"/>
            <a:ext cx="175736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Precision – 100%</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Recall – 15%</a:t>
            </a:r>
            <a:endParaRPr/>
          </a:p>
        </p:txBody>
      </p:sp>
      <p:sp>
        <p:nvSpPr>
          <p:cNvPr id="394" name="Google Shape;394;p22"/>
          <p:cNvSpPr txBox="1"/>
          <p:nvPr/>
        </p:nvSpPr>
        <p:spPr>
          <a:xfrm>
            <a:off x="2786056" y="3790060"/>
            <a:ext cx="175736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Ideal:</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Precision – 100%</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Recall – 100%</a:t>
            </a:r>
            <a:endParaRPr/>
          </a:p>
        </p:txBody>
      </p:sp>
      <p:sp>
        <p:nvSpPr>
          <p:cNvPr id="395" name="Google Shape;395;p22"/>
          <p:cNvSpPr txBox="1"/>
          <p:nvPr/>
        </p:nvSpPr>
        <p:spPr>
          <a:xfrm>
            <a:off x="2786388" y="2451537"/>
            <a:ext cx="175736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Precision – 50%</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Recall – 100%</a:t>
            </a:r>
            <a:endParaRPr/>
          </a:p>
        </p:txBody>
      </p:sp>
      <p:sp>
        <p:nvSpPr>
          <p:cNvPr id="396" name="Google Shape;396;p22"/>
          <p:cNvSpPr/>
          <p:nvPr/>
        </p:nvSpPr>
        <p:spPr>
          <a:xfrm>
            <a:off x="2171700" y="857149"/>
            <a:ext cx="342900" cy="371576"/>
          </a:xfrm>
          <a:prstGeom prst="roundRect">
            <a:avLst>
              <a:gd fmla="val 16667" name="adj"/>
            </a:avLst>
          </a:prstGeom>
          <a:solidFill>
            <a:srgbClr val="FF0000">
              <a:alpha val="45882"/>
            </a:srgbClr>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22"/>
          <p:cNvSpPr/>
          <p:nvPr/>
        </p:nvSpPr>
        <p:spPr>
          <a:xfrm>
            <a:off x="2053371" y="3594903"/>
            <a:ext cx="593873" cy="1285037"/>
          </a:xfrm>
          <a:prstGeom prst="roundRect">
            <a:avLst>
              <a:gd fmla="val 16667" name="adj"/>
            </a:avLst>
          </a:prstGeom>
          <a:solidFill>
            <a:srgbClr val="FF0000">
              <a:alpha val="45882"/>
            </a:srgbClr>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8" name="Google Shape;398;p22"/>
          <p:cNvSpPr/>
          <p:nvPr/>
        </p:nvSpPr>
        <p:spPr>
          <a:xfrm>
            <a:off x="1462719" y="2074533"/>
            <a:ext cx="1196369" cy="1348739"/>
          </a:xfrm>
          <a:prstGeom prst="roundRect">
            <a:avLst>
              <a:gd fmla="val 16667" name="adj"/>
            </a:avLst>
          </a:prstGeom>
          <a:solidFill>
            <a:srgbClr val="FF0000">
              <a:alpha val="45882"/>
            </a:srgbClr>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9" name="Google Shape;399;p22"/>
          <p:cNvSpPr txBox="1"/>
          <p:nvPr/>
        </p:nvSpPr>
        <p:spPr>
          <a:xfrm>
            <a:off x="2786056" y="5323154"/>
            <a:ext cx="1757362"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Good:</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Precision – 90%</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Recall – 90%</a:t>
            </a:r>
            <a:endParaRPr/>
          </a:p>
        </p:txBody>
      </p:sp>
      <p:sp>
        <p:nvSpPr>
          <p:cNvPr id="400" name="Google Shape;400;p22"/>
          <p:cNvSpPr/>
          <p:nvPr/>
        </p:nvSpPr>
        <p:spPr>
          <a:xfrm>
            <a:off x="1981755" y="5140842"/>
            <a:ext cx="593873" cy="1263298"/>
          </a:xfrm>
          <a:prstGeom prst="roundRect">
            <a:avLst>
              <a:gd fmla="val 16667" name="adj"/>
            </a:avLst>
          </a:prstGeom>
          <a:solidFill>
            <a:srgbClr val="FF0000">
              <a:alpha val="45882"/>
            </a:srgbClr>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1" name="Google Shape;401;p22"/>
          <p:cNvSpPr txBox="1"/>
          <p:nvPr/>
        </p:nvSpPr>
        <p:spPr>
          <a:xfrm>
            <a:off x="479776" y="84665"/>
            <a:ext cx="114582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Noise</a:t>
            </a:r>
            <a:endParaRPr/>
          </a:p>
        </p:txBody>
      </p:sp>
      <p:sp>
        <p:nvSpPr>
          <p:cNvPr id="402" name="Google Shape;402;p22"/>
          <p:cNvSpPr txBox="1"/>
          <p:nvPr/>
        </p:nvSpPr>
        <p:spPr>
          <a:xfrm>
            <a:off x="1969910" y="84668"/>
            <a:ext cx="114582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Planes</a:t>
            </a:r>
            <a:endParaRPr/>
          </a:p>
        </p:txBody>
      </p:sp>
      <p:pic>
        <p:nvPicPr>
          <p:cNvPr id="403" name="Google Shape;403;p22"/>
          <p:cNvPicPr preferRelativeResize="0"/>
          <p:nvPr/>
        </p:nvPicPr>
        <p:blipFill rotWithShape="1">
          <a:blip r:embed="rId3">
            <a:alphaModFix/>
          </a:blip>
          <a:srcRect b="0" l="0" r="0" t="0"/>
          <a:stretch/>
        </p:blipFill>
        <p:spPr>
          <a:xfrm>
            <a:off x="4647180" y="843215"/>
            <a:ext cx="1366776" cy="593205"/>
          </a:xfrm>
          <a:prstGeom prst="rect">
            <a:avLst/>
          </a:prstGeom>
          <a:noFill/>
          <a:ln>
            <a:noFill/>
          </a:ln>
        </p:spPr>
      </p:pic>
      <p:pic>
        <p:nvPicPr>
          <p:cNvPr id="404" name="Google Shape;404;p22"/>
          <p:cNvPicPr preferRelativeResize="0"/>
          <p:nvPr/>
        </p:nvPicPr>
        <p:blipFill rotWithShape="1">
          <a:blip r:embed="rId4">
            <a:alphaModFix/>
          </a:blip>
          <a:srcRect b="0" l="0" r="0" t="0"/>
          <a:stretch/>
        </p:blipFill>
        <p:spPr>
          <a:xfrm>
            <a:off x="4798266" y="2418378"/>
            <a:ext cx="593873" cy="712647"/>
          </a:xfrm>
          <a:prstGeom prst="rect">
            <a:avLst/>
          </a:prstGeom>
          <a:noFill/>
          <a:ln>
            <a:noFill/>
          </a:ln>
        </p:spPr>
      </p:pic>
      <p:sp>
        <p:nvSpPr>
          <p:cNvPr id="405" name="Google Shape;405;p22"/>
          <p:cNvSpPr txBox="1"/>
          <p:nvPr/>
        </p:nvSpPr>
        <p:spPr>
          <a:xfrm>
            <a:off x="6117718" y="3790060"/>
            <a:ext cx="785812"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6600" u="none" cap="none" strike="noStrike">
                <a:solidFill>
                  <a:srgbClr val="0070C0"/>
                </a:solidFill>
                <a:latin typeface="Arial"/>
                <a:ea typeface="Arial"/>
                <a:cs typeface="Arial"/>
                <a:sym typeface="Arial"/>
              </a:rPr>
              <a:t>+</a:t>
            </a:r>
            <a:endParaRPr/>
          </a:p>
        </p:txBody>
      </p:sp>
      <p:sp>
        <p:nvSpPr>
          <p:cNvPr id="406" name="Google Shape;406;p22"/>
          <p:cNvSpPr txBox="1"/>
          <p:nvPr/>
        </p:nvSpPr>
        <p:spPr>
          <a:xfrm>
            <a:off x="6178046" y="1042937"/>
            <a:ext cx="2762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Good Precision = Sniper</a:t>
            </a:r>
            <a:endParaRPr/>
          </a:p>
        </p:txBody>
      </p:sp>
      <p:sp>
        <p:nvSpPr>
          <p:cNvPr id="407" name="Google Shape;407;p22"/>
          <p:cNvSpPr txBox="1"/>
          <p:nvPr/>
        </p:nvSpPr>
        <p:spPr>
          <a:xfrm>
            <a:off x="6050717" y="2630096"/>
            <a:ext cx="2762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Good Recall = Cover All</a:t>
            </a:r>
            <a:endParaRPr/>
          </a:p>
        </p:txBody>
      </p:sp>
      <p:pic>
        <p:nvPicPr>
          <p:cNvPr id="408" name="Google Shape;408;p22"/>
          <p:cNvPicPr preferRelativeResize="0"/>
          <p:nvPr/>
        </p:nvPicPr>
        <p:blipFill rotWithShape="1">
          <a:blip r:embed="rId5">
            <a:alphaModFix/>
          </a:blip>
          <a:srcRect b="0" l="0" r="0" t="0"/>
          <a:stretch/>
        </p:blipFill>
        <p:spPr>
          <a:xfrm>
            <a:off x="4647180" y="4106365"/>
            <a:ext cx="1366776" cy="593205"/>
          </a:xfrm>
          <a:prstGeom prst="rect">
            <a:avLst/>
          </a:prstGeom>
          <a:noFill/>
          <a:ln>
            <a:noFill/>
          </a:ln>
        </p:spPr>
      </p:pic>
      <p:pic>
        <p:nvPicPr>
          <p:cNvPr id="409" name="Google Shape;409;p22"/>
          <p:cNvPicPr preferRelativeResize="0"/>
          <p:nvPr/>
        </p:nvPicPr>
        <p:blipFill rotWithShape="1">
          <a:blip r:embed="rId6">
            <a:alphaModFix/>
          </a:blip>
          <a:srcRect b="0" l="0" r="0" t="0"/>
          <a:stretch/>
        </p:blipFill>
        <p:spPr>
          <a:xfrm>
            <a:off x="6824607" y="4000743"/>
            <a:ext cx="593873" cy="712647"/>
          </a:xfrm>
          <a:prstGeom prst="rect">
            <a:avLst/>
          </a:prstGeom>
          <a:noFill/>
          <a:ln>
            <a:noFill/>
          </a:ln>
        </p:spPr>
      </p:pic>
      <p:pic>
        <p:nvPicPr>
          <p:cNvPr id="410" name="Google Shape;410;p22"/>
          <p:cNvPicPr preferRelativeResize="0"/>
          <p:nvPr/>
        </p:nvPicPr>
        <p:blipFill rotWithShape="1">
          <a:blip r:embed="rId7">
            <a:alphaModFix/>
          </a:blip>
          <a:srcRect b="0" l="0" r="0" t="0"/>
          <a:stretch/>
        </p:blipFill>
        <p:spPr>
          <a:xfrm>
            <a:off x="8940297" y="3846757"/>
            <a:ext cx="3008184" cy="2932267"/>
          </a:xfrm>
          <a:prstGeom prst="rect">
            <a:avLst/>
          </a:prstGeom>
          <a:noFill/>
          <a:ln>
            <a:noFill/>
          </a:ln>
        </p:spPr>
      </p:pic>
      <p:sp>
        <p:nvSpPr>
          <p:cNvPr id="411" name="Google Shape;411;p22"/>
          <p:cNvSpPr/>
          <p:nvPr/>
        </p:nvSpPr>
        <p:spPr>
          <a:xfrm>
            <a:off x="9758364" y="4120653"/>
            <a:ext cx="228600" cy="228600"/>
          </a:xfrm>
          <a:prstGeom prst="ellipse">
            <a:avLst/>
          </a:prstGeom>
          <a:solidFill>
            <a:srgbClr val="FF0000">
              <a:alpha val="49803"/>
            </a:srgbClr>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12" name="Google Shape;412;p22"/>
          <p:cNvSpPr txBox="1"/>
          <p:nvPr/>
        </p:nvSpPr>
        <p:spPr>
          <a:xfrm>
            <a:off x="9994333" y="2814762"/>
            <a:ext cx="90011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70C0"/>
                </a:solidFill>
                <a:latin typeface="Arial"/>
                <a:ea typeface="Arial"/>
                <a:cs typeface="Arial"/>
                <a:sym typeface="Arial"/>
              </a:rPr>
              <a:t>Good</a:t>
            </a:r>
            <a:endParaRPr/>
          </a:p>
        </p:txBody>
      </p:sp>
      <p:cxnSp>
        <p:nvCxnSpPr>
          <p:cNvPr id="413" name="Google Shape;413;p22"/>
          <p:cNvCxnSpPr/>
          <p:nvPr/>
        </p:nvCxnSpPr>
        <p:spPr>
          <a:xfrm flipH="1">
            <a:off x="9986964" y="3131025"/>
            <a:ext cx="342899" cy="869718"/>
          </a:xfrm>
          <a:prstGeom prst="straightConnector1">
            <a:avLst/>
          </a:prstGeom>
          <a:noFill/>
          <a:ln cap="flat" cmpd="sng" w="50800">
            <a:solidFill>
              <a:srgbClr val="00B050">
                <a:alpha val="49803"/>
              </a:srgbClr>
            </a:solidFill>
            <a:prstDash val="solid"/>
            <a:round/>
            <a:headEnd len="sm" w="sm"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3"/>
          <p:cNvSpPr txBox="1"/>
          <p:nvPr/>
        </p:nvSpPr>
        <p:spPr>
          <a:xfrm>
            <a:off x="101600" y="91440"/>
            <a:ext cx="526081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ROC AUC is terrible for imbalanced data.</a:t>
            </a:r>
            <a:endParaRPr/>
          </a:p>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Precision-Recall is much better.</a:t>
            </a:r>
            <a:endParaRPr/>
          </a:p>
        </p:txBody>
      </p:sp>
      <p:pic>
        <p:nvPicPr>
          <p:cNvPr id="419" name="Google Shape;419;p23"/>
          <p:cNvPicPr preferRelativeResize="0"/>
          <p:nvPr/>
        </p:nvPicPr>
        <p:blipFill rotWithShape="1">
          <a:blip r:embed="rId3">
            <a:alphaModFix/>
          </a:blip>
          <a:srcRect b="0" l="0" r="0" t="0"/>
          <a:stretch/>
        </p:blipFill>
        <p:spPr>
          <a:xfrm>
            <a:off x="4837924" y="579120"/>
            <a:ext cx="7252476" cy="5638800"/>
          </a:xfrm>
          <a:prstGeom prst="rect">
            <a:avLst/>
          </a:prstGeom>
          <a:noFill/>
          <a:ln>
            <a:noFill/>
          </a:ln>
        </p:spPr>
      </p:pic>
      <p:sp>
        <p:nvSpPr>
          <p:cNvPr id="420" name="Google Shape;420;p23"/>
          <p:cNvSpPr txBox="1"/>
          <p:nvPr/>
        </p:nvSpPr>
        <p:spPr>
          <a:xfrm>
            <a:off x="128434" y="1168400"/>
            <a:ext cx="4632960" cy="329320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Imagine imbalanced data set:</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for 10 airplanes we get 10,000 noise spikes.</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Suppose we have a classifier with reasonably good ROC curve, which at the "sweet spot" identifies 90% of planes and only 1% of noise as planes. The AUC will be very close to 1.</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But it is actually a terrible classifier.</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Because it will cry "plane!" for noise spikes 10 times more than for real planes!</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The Precision-Recall curve is a much better indicator. Please see example on the right.</a:t>
            </a:r>
            <a:endParaRPr/>
          </a:p>
        </p:txBody>
      </p:sp>
      <p:sp>
        <p:nvSpPr>
          <p:cNvPr id="421" name="Google Shape;421;p23"/>
          <p:cNvSpPr txBox="1"/>
          <p:nvPr/>
        </p:nvSpPr>
        <p:spPr>
          <a:xfrm>
            <a:off x="7813922" y="4782215"/>
            <a:ext cx="65024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FF0000"/>
                </a:solidFill>
                <a:latin typeface="Arial"/>
                <a:ea typeface="Arial"/>
                <a:cs typeface="Arial"/>
                <a:sym typeface="Arial"/>
              </a:rPr>
              <a:t>ROC</a:t>
            </a:r>
            <a:endParaRPr/>
          </a:p>
        </p:txBody>
      </p:sp>
      <p:sp>
        <p:nvSpPr>
          <p:cNvPr id="422" name="Google Shape;422;p23"/>
          <p:cNvSpPr txBox="1"/>
          <p:nvPr/>
        </p:nvSpPr>
        <p:spPr>
          <a:xfrm>
            <a:off x="9965196" y="4782215"/>
            <a:ext cx="1676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FF0000"/>
                </a:solidFill>
                <a:latin typeface="Arial"/>
                <a:ea typeface="Arial"/>
                <a:cs typeface="Arial"/>
                <a:sym typeface="Arial"/>
              </a:rPr>
              <a:t>Precision - Recall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4"/>
          <p:cNvSpPr txBox="1"/>
          <p:nvPr/>
        </p:nvSpPr>
        <p:spPr>
          <a:xfrm>
            <a:off x="0" y="64194"/>
            <a:ext cx="4564879" cy="5950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Confusion Matrix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28" name="Google Shape;428;p24"/>
          <p:cNvPicPr preferRelativeResize="0"/>
          <p:nvPr/>
        </p:nvPicPr>
        <p:blipFill rotWithShape="1">
          <a:blip r:embed="rId3">
            <a:alphaModFix/>
          </a:blip>
          <a:srcRect b="0" l="0" r="0" t="0"/>
          <a:stretch/>
        </p:blipFill>
        <p:spPr>
          <a:xfrm>
            <a:off x="8727140" y="0"/>
            <a:ext cx="3248213" cy="2817727"/>
          </a:xfrm>
          <a:prstGeom prst="rect">
            <a:avLst/>
          </a:prstGeom>
          <a:noFill/>
          <a:ln>
            <a:noFill/>
          </a:ln>
        </p:spPr>
      </p:pic>
      <p:pic>
        <p:nvPicPr>
          <p:cNvPr id="429" name="Google Shape;429;p24"/>
          <p:cNvPicPr preferRelativeResize="0"/>
          <p:nvPr/>
        </p:nvPicPr>
        <p:blipFill rotWithShape="1">
          <a:blip r:embed="rId4">
            <a:alphaModFix/>
          </a:blip>
          <a:srcRect b="0" l="0" r="0" t="0"/>
          <a:stretch/>
        </p:blipFill>
        <p:spPr>
          <a:xfrm>
            <a:off x="6705600" y="3012140"/>
            <a:ext cx="5486400" cy="3657600"/>
          </a:xfrm>
          <a:prstGeom prst="rect">
            <a:avLst/>
          </a:prstGeom>
          <a:noFill/>
          <a:ln>
            <a:noFill/>
          </a:ln>
        </p:spPr>
      </p:pic>
      <p:sp>
        <p:nvSpPr>
          <p:cNvPr id="430" name="Google Shape;430;p24"/>
          <p:cNvSpPr txBox="1"/>
          <p:nvPr/>
        </p:nvSpPr>
        <p:spPr>
          <a:xfrm>
            <a:off x="789290" y="2242844"/>
            <a:ext cx="5916310"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B0F0"/>
                </a:solidFill>
                <a:latin typeface="Consolas"/>
                <a:ea typeface="Consolas"/>
                <a:cs typeface="Consolas"/>
                <a:sym typeface="Consolas"/>
              </a:rPr>
              <a:t>from sklearn import metrics</a:t>
            </a:r>
            <a:endParaRPr/>
          </a:p>
          <a:p>
            <a:pPr indent="0" lvl="0" marL="0" marR="0" rtl="0" algn="l">
              <a:lnSpc>
                <a:spcPct val="100000"/>
              </a:lnSpc>
              <a:spcBef>
                <a:spcPts val="0"/>
              </a:spcBef>
              <a:spcAft>
                <a:spcPts val="0"/>
              </a:spcAft>
              <a:buNone/>
            </a:pPr>
            <a:r>
              <a:t/>
            </a:r>
            <a:endParaRPr b="1" i="0" sz="1400" u="none" cap="none" strike="noStrike">
              <a:solidFill>
                <a:srgbClr val="00B0F0"/>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en-US" sz="1400" u="none" cap="none" strike="noStrike">
                <a:solidFill>
                  <a:srgbClr val="00B0F0"/>
                </a:solidFill>
                <a:latin typeface="Consolas"/>
                <a:ea typeface="Consolas"/>
                <a:cs typeface="Consolas"/>
                <a:sym typeface="Consolas"/>
              </a:rPr>
              <a:t>expected = target</a:t>
            </a:r>
            <a:endParaRPr/>
          </a:p>
          <a:p>
            <a:pPr indent="0" lvl="0" marL="0" marR="0" rtl="0" algn="l">
              <a:lnSpc>
                <a:spcPct val="100000"/>
              </a:lnSpc>
              <a:spcBef>
                <a:spcPts val="0"/>
              </a:spcBef>
              <a:spcAft>
                <a:spcPts val="0"/>
              </a:spcAft>
              <a:buNone/>
            </a:pPr>
            <a:r>
              <a:rPr b="1" i="0" lang="en-US" sz="1400" u="none" cap="none" strike="noStrike">
                <a:solidFill>
                  <a:srgbClr val="00B0F0"/>
                </a:solidFill>
                <a:latin typeface="Consolas"/>
                <a:ea typeface="Consolas"/>
                <a:cs typeface="Consolas"/>
                <a:sym typeface="Consolas"/>
              </a:rPr>
              <a:t>predicted = model.predict(data)</a:t>
            </a:r>
            <a:endParaRPr/>
          </a:p>
          <a:p>
            <a:pPr indent="0" lvl="0" marL="0" marR="0" rtl="0" algn="l">
              <a:lnSpc>
                <a:spcPct val="100000"/>
              </a:lnSpc>
              <a:spcBef>
                <a:spcPts val="0"/>
              </a:spcBef>
              <a:spcAft>
                <a:spcPts val="0"/>
              </a:spcAft>
              <a:buNone/>
            </a:pPr>
            <a:r>
              <a:t/>
            </a:r>
            <a:endParaRPr b="1" i="0" sz="1400" u="none" cap="none" strike="noStrike">
              <a:solidFill>
                <a:srgbClr val="00B0F0"/>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en-US" sz="1400" u="none" cap="none" strike="noStrike">
                <a:solidFill>
                  <a:srgbClr val="00B0F0"/>
                </a:solidFill>
                <a:latin typeface="Consolas"/>
                <a:ea typeface="Consolas"/>
                <a:cs typeface="Consolas"/>
                <a:sym typeface="Consolas"/>
              </a:rPr>
              <a:t>metrics.precision_score(expected, predicted)</a:t>
            </a:r>
            <a:endParaRPr/>
          </a:p>
          <a:p>
            <a:pPr indent="0" lvl="0" marL="0" marR="0" rtl="0" algn="l">
              <a:lnSpc>
                <a:spcPct val="100000"/>
              </a:lnSpc>
              <a:spcBef>
                <a:spcPts val="0"/>
              </a:spcBef>
              <a:spcAft>
                <a:spcPts val="0"/>
              </a:spcAft>
              <a:buNone/>
            </a:pPr>
            <a:r>
              <a:rPr b="1" i="0" lang="en-US" sz="1400" u="none" cap="none" strike="noStrike">
                <a:solidFill>
                  <a:srgbClr val="00B0F0"/>
                </a:solidFill>
                <a:latin typeface="Consolas"/>
                <a:ea typeface="Consolas"/>
                <a:cs typeface="Consolas"/>
                <a:sym typeface="Consolas"/>
              </a:rPr>
              <a:t>metrics.recall_score(expected, predicted)</a:t>
            </a:r>
            <a:endParaRPr/>
          </a:p>
          <a:p>
            <a:pPr indent="0" lvl="0" marL="0" marR="0" rtl="0" algn="l">
              <a:lnSpc>
                <a:spcPct val="100000"/>
              </a:lnSpc>
              <a:spcBef>
                <a:spcPts val="0"/>
              </a:spcBef>
              <a:spcAft>
                <a:spcPts val="0"/>
              </a:spcAft>
              <a:buNone/>
            </a:pPr>
            <a:r>
              <a:rPr b="1" i="0" lang="en-US" sz="1400" u="none" cap="none" strike="noStrike">
                <a:solidFill>
                  <a:srgbClr val="00B0F0"/>
                </a:solidFill>
                <a:latin typeface="Consolas"/>
                <a:ea typeface="Consolas"/>
                <a:cs typeface="Consolas"/>
                <a:sym typeface="Consolas"/>
              </a:rPr>
              <a:t>metrics.roc_curve(expected, predicted)</a:t>
            </a:r>
            <a:endParaRPr/>
          </a:p>
          <a:p>
            <a:pPr indent="0" lvl="0" marL="0" marR="0" rtl="0" algn="l">
              <a:lnSpc>
                <a:spcPct val="100000"/>
              </a:lnSpc>
              <a:spcBef>
                <a:spcPts val="0"/>
              </a:spcBef>
              <a:spcAft>
                <a:spcPts val="0"/>
              </a:spcAft>
              <a:buNone/>
            </a:pPr>
            <a:r>
              <a:rPr b="1" i="0" lang="en-US" sz="1400" u="none" cap="none" strike="noStrike">
                <a:solidFill>
                  <a:srgbClr val="00B0F0"/>
                </a:solidFill>
                <a:latin typeface="Consolas"/>
                <a:ea typeface="Consolas"/>
                <a:cs typeface="Consolas"/>
                <a:sym typeface="Consolas"/>
              </a:rPr>
              <a:t>metrics.roc_auc_score(expected, predicted)</a:t>
            </a:r>
            <a:endParaRPr/>
          </a:p>
          <a:p>
            <a:pPr indent="0" lvl="0" marL="0" marR="0" rtl="0" algn="l">
              <a:lnSpc>
                <a:spcPct val="100000"/>
              </a:lnSpc>
              <a:spcBef>
                <a:spcPts val="0"/>
              </a:spcBef>
              <a:spcAft>
                <a:spcPts val="0"/>
              </a:spcAft>
              <a:buNone/>
            </a:pPr>
            <a:r>
              <a:t/>
            </a:r>
            <a:endParaRPr b="1" i="0" sz="1400" u="none" cap="none" strike="noStrike">
              <a:solidFill>
                <a:srgbClr val="00B0F0"/>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en-US" sz="1400" u="none" cap="none" strike="noStrike">
                <a:solidFill>
                  <a:srgbClr val="00B0F0"/>
                </a:solidFill>
                <a:latin typeface="Consolas"/>
                <a:ea typeface="Consolas"/>
                <a:cs typeface="Consolas"/>
                <a:sym typeface="Consolas"/>
              </a:rPr>
              <a:t>metrics.confusion_matrix(expected, predicted)</a:t>
            </a:r>
            <a:endParaRPr/>
          </a:p>
          <a:p>
            <a:pPr indent="0" lvl="0" marL="0" marR="0" rtl="0" algn="l">
              <a:lnSpc>
                <a:spcPct val="100000"/>
              </a:lnSpc>
              <a:spcBef>
                <a:spcPts val="0"/>
              </a:spcBef>
              <a:spcAft>
                <a:spcPts val="0"/>
              </a:spcAft>
              <a:buNone/>
            </a:pPr>
            <a:r>
              <a:t/>
            </a:r>
            <a:endParaRPr b="1" i="0" sz="1400" u="none" cap="none" strike="noStrike">
              <a:solidFill>
                <a:srgbClr val="00B0F0"/>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en-US" sz="1400" u="none" cap="none" strike="noStrike">
                <a:solidFill>
                  <a:srgbClr val="00B0F0"/>
                </a:solidFill>
                <a:latin typeface="Consolas"/>
                <a:ea typeface="Consolas"/>
                <a:cs typeface="Consolas"/>
                <a:sym typeface="Consolas"/>
              </a:rPr>
              <a:t>[[194156   4864]</a:t>
            </a:r>
            <a:endParaRPr/>
          </a:p>
          <a:p>
            <a:pPr indent="0" lvl="0" marL="0" marR="0" rtl="0" algn="l">
              <a:lnSpc>
                <a:spcPct val="100000"/>
              </a:lnSpc>
              <a:spcBef>
                <a:spcPts val="0"/>
              </a:spcBef>
              <a:spcAft>
                <a:spcPts val="0"/>
              </a:spcAft>
              <a:buNone/>
            </a:pPr>
            <a:r>
              <a:rPr b="1" i="0" lang="en-US" sz="1400" u="none" cap="none" strike="noStrike">
                <a:solidFill>
                  <a:srgbClr val="00B0F0"/>
                </a:solidFill>
                <a:latin typeface="Consolas"/>
                <a:ea typeface="Consolas"/>
                <a:cs typeface="Consolas"/>
                <a:sym typeface="Consolas"/>
              </a:rPr>
              <a:t> [    23    321]]</a:t>
            </a:r>
            <a:endParaRPr/>
          </a:p>
        </p:txBody>
      </p:sp>
      <p:sp>
        <p:nvSpPr>
          <p:cNvPr id="431" name="Google Shape;431;p24"/>
          <p:cNvSpPr txBox="1"/>
          <p:nvPr/>
        </p:nvSpPr>
        <p:spPr>
          <a:xfrm>
            <a:off x="149086" y="635418"/>
            <a:ext cx="822891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For a simple binary classifier we are predicting one of two possibilities (Yes/No, Positive/Negative, Plane/No-Plane, Normal/Abnormal, etc.).</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So we construct a 2x2 matrix to visualize True &amp; False Positives and Negatives.</a:t>
            </a:r>
            <a:endParaRPr/>
          </a:p>
        </p:txBody>
      </p:sp>
      <p:sp>
        <p:nvSpPr>
          <p:cNvPr id="432" name="Google Shape;432;p24"/>
          <p:cNvSpPr txBox="1"/>
          <p:nvPr/>
        </p:nvSpPr>
        <p:spPr>
          <a:xfrm>
            <a:off x="149086" y="5717894"/>
            <a:ext cx="7270286" cy="1102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Accuracy  =  sum(Diagonal) / sum(ALL)  =  sum(Correct) / sum(ALL)</a:t>
            </a:r>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Precision  =  TP / (TP+FP)</a:t>
            </a:r>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Recall  =  TP / (TP+FN)  =  TP / All_Actual_Positives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5"/>
          <p:cNvSpPr txBox="1"/>
          <p:nvPr/>
        </p:nvSpPr>
        <p:spPr>
          <a:xfrm>
            <a:off x="133815" y="122663"/>
            <a:ext cx="1125567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Medical Test Paradox – Predictive Power of Positive or Negative Test Result</a:t>
            </a:r>
            <a:endParaRPr/>
          </a:p>
        </p:txBody>
      </p:sp>
      <p:sp>
        <p:nvSpPr>
          <p:cNvPr id="438" name="Google Shape;438;p25"/>
          <p:cNvSpPr txBox="1"/>
          <p:nvPr/>
        </p:nvSpPr>
        <p:spPr>
          <a:xfrm>
            <a:off x="133816" y="645883"/>
            <a:ext cx="43378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from </a:t>
            </a: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https://www.youtube.com/watch?v=lG4VkPoG3ko</a:t>
            </a:r>
            <a:r>
              <a:rPr b="0" i="0" lang="en-US" sz="1400" u="none" cap="none" strike="noStrike">
                <a:solidFill>
                  <a:srgbClr val="000000"/>
                </a:solidFill>
                <a:latin typeface="Arial"/>
                <a:ea typeface="Arial"/>
                <a:cs typeface="Arial"/>
                <a:sym typeface="Arial"/>
              </a:rPr>
              <a:t> </a:t>
            </a:r>
            <a:endParaRPr/>
          </a:p>
        </p:txBody>
      </p:sp>
      <p:sp>
        <p:nvSpPr>
          <p:cNvPr id="439" name="Google Shape;439;p25"/>
          <p:cNvSpPr txBox="1"/>
          <p:nvPr/>
        </p:nvSpPr>
        <p:spPr>
          <a:xfrm>
            <a:off x="133815" y="1169103"/>
            <a:ext cx="8055980" cy="4801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We have 1,000 people.</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1% of them have a disease:</a:t>
            </a:r>
            <a:endParaRPr/>
          </a:p>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    N_sick    = 10</a:t>
            </a:r>
            <a:endParaRPr/>
          </a:p>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    N_healthy = 990</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We use a test with </a:t>
            </a:r>
            <a:r>
              <a:rPr b="1" i="0" lang="en-US" sz="1600" u="none" cap="none" strike="noStrike">
                <a:solidFill>
                  <a:srgbClr val="FF0000"/>
                </a:solidFill>
                <a:latin typeface="Arial"/>
                <a:ea typeface="Arial"/>
                <a:cs typeface="Arial"/>
                <a:sym typeface="Arial"/>
              </a:rPr>
              <a:t>sensitivity</a:t>
            </a:r>
            <a:r>
              <a:rPr b="0" i="0" lang="en-US" sz="1600" u="none" cap="none" strike="noStrike">
                <a:solidFill>
                  <a:srgbClr val="000000"/>
                </a:solidFill>
                <a:latin typeface="Arial"/>
                <a:ea typeface="Arial"/>
                <a:cs typeface="Arial"/>
                <a:sym typeface="Arial"/>
              </a:rPr>
              <a:t> </a:t>
            </a:r>
            <a:r>
              <a:rPr b="1" i="0" lang="en-US" sz="1600" u="none" cap="none" strike="noStrike">
                <a:solidFill>
                  <a:srgbClr val="0070C0"/>
                </a:solidFill>
                <a:latin typeface="Arial"/>
                <a:ea typeface="Arial"/>
                <a:cs typeface="Arial"/>
                <a:sym typeface="Arial"/>
              </a:rPr>
              <a:t>SE</a:t>
            </a:r>
            <a:r>
              <a:rPr b="0" i="0" lang="en-US" sz="1600" u="none" cap="none" strike="noStrike">
                <a:solidFill>
                  <a:srgbClr val="000000"/>
                </a:solidFill>
                <a:latin typeface="Arial"/>
                <a:ea typeface="Arial"/>
                <a:cs typeface="Arial"/>
                <a:sym typeface="Arial"/>
              </a:rPr>
              <a:t> = 90% and </a:t>
            </a:r>
            <a:r>
              <a:rPr b="1" i="0" lang="en-US" sz="1600" u="none" cap="none" strike="noStrike">
                <a:solidFill>
                  <a:srgbClr val="FF0000"/>
                </a:solidFill>
                <a:latin typeface="Arial"/>
                <a:ea typeface="Arial"/>
                <a:cs typeface="Arial"/>
                <a:sym typeface="Arial"/>
              </a:rPr>
              <a:t>specificity</a:t>
            </a:r>
            <a:r>
              <a:rPr b="0" i="0" lang="en-US" sz="1600" u="none" cap="none" strike="noStrike">
                <a:solidFill>
                  <a:srgbClr val="000000"/>
                </a:solidFill>
                <a:latin typeface="Arial"/>
                <a:ea typeface="Arial"/>
                <a:cs typeface="Arial"/>
                <a:sym typeface="Arial"/>
              </a:rPr>
              <a:t> </a:t>
            </a:r>
            <a:r>
              <a:rPr b="1" i="0" lang="en-US" sz="1600" u="none" cap="none" strike="noStrike">
                <a:solidFill>
                  <a:srgbClr val="0070C0"/>
                </a:solidFill>
                <a:latin typeface="Arial"/>
                <a:ea typeface="Arial"/>
                <a:cs typeface="Arial"/>
                <a:sym typeface="Arial"/>
              </a:rPr>
              <a:t>SP</a:t>
            </a:r>
            <a:r>
              <a:rPr b="0" i="0" lang="en-US" sz="1600" u="none" cap="none" strike="noStrike">
                <a:solidFill>
                  <a:srgbClr val="000000"/>
                </a:solidFill>
                <a:latin typeface="Arial"/>
                <a:ea typeface="Arial"/>
                <a:cs typeface="Arial"/>
                <a:sym typeface="Arial"/>
              </a:rPr>
              <a:t> = 91%.</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600" u="none" cap="none" strike="noStrike">
                <a:solidFill>
                  <a:srgbClr val="FF0000"/>
                </a:solidFill>
                <a:latin typeface="Arial"/>
                <a:ea typeface="Arial"/>
                <a:cs typeface="Arial"/>
                <a:sym typeface="Arial"/>
              </a:rPr>
              <a:t>This means that test shows results as following:</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TP = True Positive   =   N_sick    * SE/100   =     9 out of  10</a:t>
            </a:r>
            <a:endParaRPr/>
          </a:p>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TN = True Negative   =   N_healthy * SP/100   =   901 out of 990</a:t>
            </a:r>
            <a:endParaRPr/>
          </a:p>
          <a:p>
            <a:pPr indent="0" lvl="0" marL="0" marR="0" rtl="0" algn="l">
              <a:lnSpc>
                <a:spcPct val="100000"/>
              </a:lnSpc>
              <a:spcBef>
                <a:spcPts val="0"/>
              </a:spcBef>
              <a:spcAft>
                <a:spcPts val="0"/>
              </a:spcAft>
              <a:buNone/>
            </a:pPr>
            <a:r>
              <a:t/>
            </a:r>
            <a:endParaRPr b="1" i="0" sz="140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FN = False Negative  =   1 out of  10</a:t>
            </a:r>
            <a:endParaRPr/>
          </a:p>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FP = False Positive  =  89 out of 990</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400" u="none" cap="none" strike="noStrike">
                <a:solidFill>
                  <a:srgbClr val="FF0000"/>
                </a:solidFill>
                <a:latin typeface="Arial"/>
                <a:ea typeface="Arial"/>
                <a:cs typeface="Arial"/>
                <a:sym typeface="Arial"/>
              </a:rPr>
              <a:t>What is the predictive power of this test?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B050"/>
                </a:solidFill>
                <a:latin typeface="Arial"/>
                <a:ea typeface="Arial"/>
                <a:cs typeface="Arial"/>
                <a:sym typeface="Arial"/>
              </a:rPr>
              <a:t>Positive result :  TP/(TP+FP)  =    9/(9+89)   =  </a:t>
            </a:r>
            <a:r>
              <a:rPr b="1" i="0" lang="en-US" sz="1400" u="none" cap="none" strike="noStrike">
                <a:solidFill>
                  <a:srgbClr val="FF0000"/>
                </a:solidFill>
                <a:latin typeface="Arial"/>
                <a:ea typeface="Arial"/>
                <a:cs typeface="Arial"/>
                <a:sym typeface="Arial"/>
              </a:rPr>
              <a:t>0.092  (1 in 11 chance)</a:t>
            </a:r>
            <a:endParaRPr/>
          </a:p>
          <a:p>
            <a:pPr indent="0" lvl="0" marL="0" marR="0" rtl="0" algn="l">
              <a:lnSpc>
                <a:spcPct val="100000"/>
              </a:lnSpc>
              <a:spcBef>
                <a:spcPts val="0"/>
              </a:spcBef>
              <a:spcAft>
                <a:spcPts val="0"/>
              </a:spcAft>
              <a:buNone/>
            </a:pPr>
            <a:r>
              <a:t/>
            </a:r>
            <a:endParaRPr b="1" i="0" sz="14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B050"/>
                </a:solidFill>
                <a:latin typeface="Arial"/>
                <a:ea typeface="Arial"/>
                <a:cs typeface="Arial"/>
                <a:sym typeface="Arial"/>
              </a:rPr>
              <a:t>Negative result :  TN/(TN+FN)  =  901/(901+1)  =  </a:t>
            </a:r>
            <a:r>
              <a:rPr b="1" i="0" lang="en-US" sz="1400" u="none" cap="none" strike="noStrike">
                <a:solidFill>
                  <a:srgbClr val="FF0000"/>
                </a:solidFill>
                <a:latin typeface="Arial"/>
                <a:ea typeface="Arial"/>
                <a:cs typeface="Arial"/>
                <a:sym typeface="Arial"/>
              </a:rPr>
              <a:t>0.999  (very good)</a:t>
            </a:r>
            <a:endParaRPr/>
          </a:p>
        </p:txBody>
      </p:sp>
      <p:sp>
        <p:nvSpPr>
          <p:cNvPr id="440" name="Google Shape;440;p25"/>
          <p:cNvSpPr txBox="1"/>
          <p:nvPr/>
        </p:nvSpPr>
        <p:spPr>
          <a:xfrm>
            <a:off x="4776616" y="6243258"/>
            <a:ext cx="7245751" cy="461665"/>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FF0000"/>
                </a:solidFill>
                <a:latin typeface="Consolas"/>
                <a:ea typeface="Consolas"/>
                <a:cs typeface="Consolas"/>
                <a:sym typeface="Consolas"/>
              </a:rPr>
              <a:t>Sensitivity</a:t>
            </a:r>
            <a:r>
              <a:rPr b="1" i="0" lang="en-US" sz="1200" u="none" cap="none" strike="noStrike">
                <a:solidFill>
                  <a:srgbClr val="000000"/>
                </a:solidFill>
                <a:latin typeface="Consolas"/>
                <a:ea typeface="Consolas"/>
                <a:cs typeface="Consolas"/>
                <a:sym typeface="Consolas"/>
              </a:rPr>
              <a:t> = </a:t>
            </a:r>
            <a:r>
              <a:rPr b="1" i="0" lang="en-US" sz="1200" u="none" cap="none" strike="noStrike">
                <a:solidFill>
                  <a:srgbClr val="FF0000"/>
                </a:solidFill>
                <a:latin typeface="Consolas"/>
                <a:ea typeface="Consolas"/>
                <a:cs typeface="Consolas"/>
                <a:sym typeface="Consolas"/>
              </a:rPr>
              <a:t>Recall</a:t>
            </a:r>
            <a:r>
              <a:rPr b="1" i="0" lang="en-US" sz="1200" u="none" cap="none" strike="noStrike">
                <a:solidFill>
                  <a:srgbClr val="000000"/>
                </a:solidFill>
                <a:latin typeface="Consolas"/>
                <a:ea typeface="Consolas"/>
                <a:cs typeface="Consolas"/>
                <a:sym typeface="Consolas"/>
              </a:rPr>
              <a:t> = True Positive Rate (TPR) : TPR = (TP / P) = TP / (TP + FN)</a:t>
            </a:r>
            <a:endParaRPr/>
          </a:p>
          <a:p>
            <a:pPr indent="0" lvl="0" marL="0" marR="0" rtl="0" algn="l">
              <a:lnSpc>
                <a:spcPct val="100000"/>
              </a:lnSpc>
              <a:spcBef>
                <a:spcPts val="0"/>
              </a:spcBef>
              <a:spcAft>
                <a:spcPts val="0"/>
              </a:spcAft>
              <a:buNone/>
            </a:pPr>
            <a:r>
              <a:rPr b="1" i="0" lang="en-US" sz="1200" u="none" cap="none" strike="noStrike">
                <a:solidFill>
                  <a:srgbClr val="FF0000"/>
                </a:solidFill>
                <a:latin typeface="Consolas"/>
                <a:ea typeface="Consolas"/>
                <a:cs typeface="Consolas"/>
                <a:sym typeface="Consolas"/>
              </a:rPr>
              <a:t>Specificity</a:t>
            </a:r>
            <a:r>
              <a:rPr b="1" i="0" lang="en-US" sz="1200" u="none" cap="none" strike="noStrike">
                <a:solidFill>
                  <a:srgbClr val="000000"/>
                </a:solidFill>
                <a:latin typeface="Consolas"/>
                <a:ea typeface="Consolas"/>
                <a:cs typeface="Consolas"/>
                <a:sym typeface="Consolas"/>
              </a:rPr>
              <a:t> (SPC)    = True Negative Rate (TNR) : SPC = (TN / N) = TN / (FP + TN)</a:t>
            </a:r>
            <a:endParaRPr/>
          </a:p>
        </p:txBody>
      </p:sp>
      <p:graphicFrame>
        <p:nvGraphicFramePr>
          <p:cNvPr id="441" name="Google Shape;441;p25"/>
          <p:cNvGraphicFramePr/>
          <p:nvPr/>
        </p:nvGraphicFramePr>
        <p:xfrm>
          <a:off x="8668060" y="3350234"/>
          <a:ext cx="3000000" cy="3000000"/>
        </p:xfrm>
        <a:graphic>
          <a:graphicData uri="http://schemas.openxmlformats.org/drawingml/2006/table">
            <a:tbl>
              <a:tblPr>
                <a:noFill/>
                <a:tableStyleId>{B95934F7-B9EF-4F3F-ABF8-AF1A8B6E4D00}</a:tableStyleId>
              </a:tblPr>
              <a:tblGrid>
                <a:gridCol w="1076450"/>
                <a:gridCol w="1076450"/>
                <a:gridCol w="1076450"/>
              </a:tblGrid>
              <a:tr h="394000">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Positive</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Negative</a:t>
                      </a:r>
                      <a:endParaRPr/>
                    </a:p>
                  </a:txBody>
                  <a:tcPr marT="45725" marB="45725" marR="91450" marL="91450"/>
                </a:tc>
              </a:tr>
              <a:tr h="394000">
                <a:tc>
                  <a:txBody>
                    <a:bodyPr/>
                    <a:lstStyle/>
                    <a:p>
                      <a:pPr indent="0" lvl="0" marL="0" marR="0" rtl="0" algn="l">
                        <a:lnSpc>
                          <a:spcPct val="100000"/>
                        </a:lnSpc>
                        <a:spcBef>
                          <a:spcPts val="0"/>
                        </a:spcBef>
                        <a:spcAft>
                          <a:spcPts val="0"/>
                        </a:spcAft>
                        <a:buNone/>
                      </a:pPr>
                      <a:r>
                        <a:rPr lang="en-US" sz="1400" u="none" cap="none" strike="noStrike"/>
                        <a:t>Disease</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9</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1</a:t>
                      </a:r>
                      <a:endParaRPr/>
                    </a:p>
                  </a:txBody>
                  <a:tcPr marT="45725" marB="45725" marR="91450" marL="91450"/>
                </a:tc>
              </a:tr>
              <a:tr h="394000">
                <a:tc>
                  <a:txBody>
                    <a:bodyPr/>
                    <a:lstStyle/>
                    <a:p>
                      <a:pPr indent="0" lvl="0" marL="0" marR="0" rtl="0" algn="l">
                        <a:lnSpc>
                          <a:spcPct val="100000"/>
                        </a:lnSpc>
                        <a:spcBef>
                          <a:spcPts val="0"/>
                        </a:spcBef>
                        <a:spcAft>
                          <a:spcPts val="0"/>
                        </a:spcAft>
                        <a:buNone/>
                      </a:pPr>
                      <a:r>
                        <a:rPr lang="en-US" sz="1400" u="none" cap="none" strike="noStrike"/>
                        <a:t>Healthy</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89</a:t>
                      </a:r>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t>901</a:t>
                      </a:r>
                      <a:endParaRPr/>
                    </a:p>
                  </a:txBody>
                  <a:tcPr marT="45725" marB="45725" marR="91450" marL="91450"/>
                </a:tc>
              </a:tr>
            </a:tbl>
          </a:graphicData>
        </a:graphic>
      </p:graphicFrame>
      <p:sp>
        <p:nvSpPr>
          <p:cNvPr id="442" name="Google Shape;442;p25"/>
          <p:cNvSpPr/>
          <p:nvPr/>
        </p:nvSpPr>
        <p:spPr>
          <a:xfrm>
            <a:off x="6129345" y="1076314"/>
            <a:ext cx="5109240" cy="1063616"/>
          </a:xfrm>
          <a:prstGeom prst="rect">
            <a:avLst/>
          </a:prstGeom>
          <a:solidFill>
            <a:schemeClr val="lt1"/>
          </a:solidFill>
          <a:ln cap="flat" cmpd="sng" w="635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3" name="Google Shape;443;p25"/>
          <p:cNvSpPr/>
          <p:nvPr/>
        </p:nvSpPr>
        <p:spPr>
          <a:xfrm>
            <a:off x="11238073" y="1073450"/>
            <a:ext cx="222573" cy="1063616"/>
          </a:xfrm>
          <a:prstGeom prst="rect">
            <a:avLst/>
          </a:prstGeom>
          <a:solidFill>
            <a:schemeClr val="lt1"/>
          </a:solidFill>
          <a:ln cap="flat" cmpd="sng" w="635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4" name="Google Shape;444;p25"/>
          <p:cNvSpPr txBox="1"/>
          <p:nvPr/>
        </p:nvSpPr>
        <p:spPr>
          <a:xfrm>
            <a:off x="11195715" y="655038"/>
            <a:ext cx="5938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Sick</a:t>
            </a:r>
            <a:endParaRPr/>
          </a:p>
        </p:txBody>
      </p:sp>
      <p:sp>
        <p:nvSpPr>
          <p:cNvPr id="445" name="Google Shape;445;p25"/>
          <p:cNvSpPr/>
          <p:nvPr/>
        </p:nvSpPr>
        <p:spPr>
          <a:xfrm>
            <a:off x="6129345" y="1085507"/>
            <a:ext cx="5073319" cy="177493"/>
          </a:xfrm>
          <a:prstGeom prst="roundRect">
            <a:avLst>
              <a:gd fmla="val 16667" name="adj"/>
            </a:avLst>
          </a:prstGeom>
          <a:solidFill>
            <a:srgbClr val="FF0000">
              <a:alpha val="45882"/>
            </a:srgbClr>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6" name="Google Shape;446;p25"/>
          <p:cNvSpPr txBox="1"/>
          <p:nvPr/>
        </p:nvSpPr>
        <p:spPr>
          <a:xfrm>
            <a:off x="8235008" y="655039"/>
            <a:ext cx="119474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Arial"/>
                <a:ea typeface="Arial"/>
                <a:cs typeface="Arial"/>
                <a:sym typeface="Arial"/>
              </a:rPr>
              <a:t>Healthy</a:t>
            </a:r>
            <a:endParaRPr/>
          </a:p>
        </p:txBody>
      </p:sp>
      <p:sp>
        <p:nvSpPr>
          <p:cNvPr id="447" name="Google Shape;447;p25"/>
          <p:cNvSpPr/>
          <p:nvPr/>
        </p:nvSpPr>
        <p:spPr>
          <a:xfrm>
            <a:off x="11251131" y="1297290"/>
            <a:ext cx="186655" cy="836912"/>
          </a:xfrm>
          <a:prstGeom prst="roundRect">
            <a:avLst>
              <a:gd fmla="val 16667" name="adj"/>
            </a:avLst>
          </a:prstGeom>
          <a:solidFill>
            <a:srgbClr val="FF0000">
              <a:alpha val="45882"/>
            </a:srgbClr>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48" name="Google Shape;448;p25"/>
          <p:cNvSpPr txBox="1"/>
          <p:nvPr/>
        </p:nvSpPr>
        <p:spPr>
          <a:xfrm>
            <a:off x="9745360" y="2458862"/>
            <a:ext cx="12386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Specificity</a:t>
            </a:r>
            <a:endParaRPr/>
          </a:p>
        </p:txBody>
      </p:sp>
      <p:sp>
        <p:nvSpPr>
          <p:cNvPr id="449" name="Google Shape;449;p25"/>
          <p:cNvSpPr txBox="1"/>
          <p:nvPr/>
        </p:nvSpPr>
        <p:spPr>
          <a:xfrm>
            <a:off x="10942961" y="2463330"/>
            <a:ext cx="12386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Sensitivity</a:t>
            </a:r>
            <a:endParaRPr/>
          </a:p>
        </p:txBody>
      </p:sp>
      <p:sp>
        <p:nvSpPr>
          <p:cNvPr id="450" name="Google Shape;450;p25"/>
          <p:cNvSpPr/>
          <p:nvPr/>
        </p:nvSpPr>
        <p:spPr>
          <a:xfrm rot="-6298395">
            <a:off x="11075422" y="2092501"/>
            <a:ext cx="695931" cy="136977"/>
          </a:xfrm>
          <a:prstGeom prst="rightArrow">
            <a:avLst>
              <a:gd fmla="val 50000" name="adj1"/>
              <a:gd fmla="val 50000" name="adj2"/>
            </a:avLst>
          </a:prstGeom>
          <a:solidFill>
            <a:srgbClr val="00B050">
              <a:alpha val="49803"/>
            </a:srgbClr>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1" name="Google Shape;451;p25"/>
          <p:cNvSpPr/>
          <p:nvPr/>
        </p:nvSpPr>
        <p:spPr>
          <a:xfrm rot="-6298395">
            <a:off x="9927658" y="2102021"/>
            <a:ext cx="695931" cy="136977"/>
          </a:xfrm>
          <a:prstGeom prst="rightArrow">
            <a:avLst>
              <a:gd fmla="val 50000" name="adj1"/>
              <a:gd fmla="val 50000" name="adj2"/>
            </a:avLst>
          </a:prstGeom>
          <a:solidFill>
            <a:srgbClr val="00B050">
              <a:alpha val="49803"/>
            </a:srgbClr>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52" name="Google Shape;452;p25"/>
          <p:cNvSpPr txBox="1"/>
          <p:nvPr/>
        </p:nvSpPr>
        <p:spPr>
          <a:xfrm>
            <a:off x="6129345" y="1226316"/>
            <a:ext cx="222375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Test Results: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Red = Positive</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White = Negative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6"/>
          <p:cNvSpPr txBox="1"/>
          <p:nvPr/>
        </p:nvSpPr>
        <p:spPr>
          <a:xfrm>
            <a:off x="0" y="820270"/>
            <a:ext cx="555235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Overfitting and Regularization</a:t>
            </a:r>
            <a:endParaRPr/>
          </a:p>
        </p:txBody>
      </p:sp>
      <p:pic>
        <p:nvPicPr>
          <p:cNvPr id="458" name="Google Shape;458;p26"/>
          <p:cNvPicPr preferRelativeResize="0"/>
          <p:nvPr/>
        </p:nvPicPr>
        <p:blipFill rotWithShape="1">
          <a:blip r:embed="rId3">
            <a:alphaModFix/>
          </a:blip>
          <a:srcRect b="0" l="0" r="0" t="0"/>
          <a:stretch/>
        </p:blipFill>
        <p:spPr>
          <a:xfrm>
            <a:off x="5707287" y="820270"/>
            <a:ext cx="6275536" cy="5007534"/>
          </a:xfrm>
          <a:prstGeom prst="rect">
            <a:avLst/>
          </a:prstGeom>
          <a:noFill/>
          <a:ln>
            <a:noFill/>
          </a:ln>
        </p:spPr>
      </p:pic>
      <p:sp>
        <p:nvSpPr>
          <p:cNvPr id="459" name="Google Shape;459;p26"/>
          <p:cNvSpPr txBox="1"/>
          <p:nvPr/>
        </p:nvSpPr>
        <p:spPr>
          <a:xfrm>
            <a:off x="73526" y="1404280"/>
            <a:ext cx="5405304"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Goal of training the model is to fit/learn a "</a:t>
            </a:r>
            <a:r>
              <a:rPr b="1" i="0" lang="en-US" sz="1800" u="none" cap="none" strike="noStrike">
                <a:solidFill>
                  <a:srgbClr val="0070C0"/>
                </a:solidFill>
                <a:latin typeface="Calibri"/>
                <a:ea typeface="Calibri"/>
                <a:cs typeface="Calibri"/>
                <a:sym typeface="Calibri"/>
              </a:rPr>
              <a:t>regularity</a:t>
            </a:r>
            <a:r>
              <a:rPr b="0" i="0" lang="en-US" sz="1800" u="none" cap="none" strike="noStrike">
                <a:solidFill>
                  <a:srgbClr val="000000"/>
                </a:solidFill>
                <a:latin typeface="Calibri"/>
                <a:ea typeface="Calibri"/>
                <a:cs typeface="Calibri"/>
                <a:sym typeface="Calibri"/>
              </a:rPr>
              <a:t>" in the data, and to avoid fitting noise (avoid overfitting).</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800" u="none" cap="none" strike="noStrike">
                <a:solidFill>
                  <a:srgbClr val="0070C0"/>
                </a:solidFill>
                <a:latin typeface="Calibri"/>
                <a:ea typeface="Calibri"/>
                <a:cs typeface="Calibri"/>
                <a:sym typeface="Calibri"/>
              </a:rPr>
              <a:t>How do we know that we are overfitting?</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Let's split data into two sets: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    - training</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    - testing</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If we </a:t>
            </a:r>
            <a:r>
              <a:rPr b="1" i="0" lang="en-US" sz="1800" u="none" cap="none" strike="noStrike">
                <a:solidFill>
                  <a:srgbClr val="FF0000"/>
                </a:solidFill>
                <a:latin typeface="Calibri"/>
                <a:ea typeface="Calibri"/>
                <a:cs typeface="Calibri"/>
                <a:sym typeface="Calibri"/>
              </a:rPr>
              <a:t>overfit</a:t>
            </a:r>
            <a:r>
              <a:rPr b="0" i="0" lang="en-US" sz="1800" u="none" cap="none" strike="noStrike">
                <a:solidFill>
                  <a:srgbClr val="000000"/>
                </a:solidFill>
                <a:latin typeface="Calibri"/>
                <a:ea typeface="Calibri"/>
                <a:cs typeface="Calibri"/>
                <a:sym typeface="Calibri"/>
              </a:rPr>
              <a:t> on the training data (learn regularity and some noise specific to the training data), then accuracy measured on the test data may be bad</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(model doesn't generalize well).</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Solution – try to find a more "</a:t>
            </a:r>
            <a:r>
              <a:rPr b="1" i="0" lang="en-US" sz="1800" u="none" cap="none" strike="noStrike">
                <a:solidFill>
                  <a:srgbClr val="0070C0"/>
                </a:solidFill>
                <a:latin typeface="Calibri"/>
                <a:ea typeface="Calibri"/>
                <a:cs typeface="Calibri"/>
                <a:sym typeface="Calibri"/>
              </a:rPr>
              <a:t>regular</a:t>
            </a:r>
            <a:r>
              <a:rPr b="0" i="0" lang="en-US" sz="1800" u="none" cap="none" strike="noStrike">
                <a:solidFill>
                  <a:srgbClr val="000000"/>
                </a:solidFill>
                <a:latin typeface="Calibri"/>
                <a:ea typeface="Calibri"/>
                <a:cs typeface="Calibri"/>
                <a:sym typeface="Calibri"/>
              </a:rPr>
              <a:t>" solution (less noise, less overfitting). </a:t>
            </a:r>
            <a:endParaRPr/>
          </a:p>
        </p:txBody>
      </p:sp>
      <p:sp>
        <p:nvSpPr>
          <p:cNvPr id="460" name="Google Shape;460;p26"/>
          <p:cNvSpPr txBox="1"/>
          <p:nvPr/>
        </p:nvSpPr>
        <p:spPr>
          <a:xfrm>
            <a:off x="6224451" y="153887"/>
            <a:ext cx="162083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Calibri"/>
                <a:ea typeface="Calibri"/>
                <a:cs typeface="Calibri"/>
                <a:sym typeface="Calibri"/>
              </a:rPr>
              <a:t>High Bias model</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(underfitting,</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model too simple)</a:t>
            </a:r>
            <a:endParaRPr/>
          </a:p>
        </p:txBody>
      </p:sp>
      <p:sp>
        <p:nvSpPr>
          <p:cNvPr id="461" name="Google Shape;461;p26"/>
          <p:cNvSpPr txBox="1"/>
          <p:nvPr/>
        </p:nvSpPr>
        <p:spPr>
          <a:xfrm>
            <a:off x="10058397" y="153887"/>
            <a:ext cx="192442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Calibri"/>
                <a:ea typeface="Calibri"/>
                <a:cs typeface="Calibri"/>
                <a:sym typeface="Calibri"/>
              </a:rPr>
              <a:t>High Variance model</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(model too complex,</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overfitting - fits noise)</a:t>
            </a:r>
            <a:endParaRPr/>
          </a:p>
        </p:txBody>
      </p:sp>
      <p:sp>
        <p:nvSpPr>
          <p:cNvPr id="462" name="Google Shape;462;p26"/>
          <p:cNvSpPr txBox="1"/>
          <p:nvPr/>
        </p:nvSpPr>
        <p:spPr>
          <a:xfrm>
            <a:off x="7952866" y="174705"/>
            <a:ext cx="199795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70C0"/>
                </a:solidFill>
                <a:latin typeface="Calibri"/>
                <a:ea typeface="Calibri"/>
                <a:cs typeface="Calibri"/>
                <a:sym typeface="Calibri"/>
              </a:rPr>
              <a:t>Bias/Variance Trade-off</a:t>
            </a:r>
            <a:r>
              <a:rPr b="0" i="0" lang="en-US" sz="1400" u="none" cap="none" strike="noStrike">
                <a:solidFill>
                  <a:srgbClr val="000000"/>
                </a:solidFill>
                <a:latin typeface="Calibri"/>
                <a:ea typeface="Calibri"/>
                <a:cs typeface="Calibri"/>
                <a:sym typeface="Calibri"/>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Good Generalization</a:t>
            </a:r>
            <a:endParaRPr/>
          </a:p>
        </p:txBody>
      </p:sp>
      <p:sp>
        <p:nvSpPr>
          <p:cNvPr id="463" name="Google Shape;463;p26"/>
          <p:cNvSpPr txBox="1"/>
          <p:nvPr/>
        </p:nvSpPr>
        <p:spPr>
          <a:xfrm>
            <a:off x="0" y="171986"/>
            <a:ext cx="55523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0070C0"/>
                </a:solidFill>
                <a:latin typeface="Calibri"/>
                <a:ea typeface="Calibri"/>
                <a:cs typeface="Calibri"/>
                <a:sym typeface="Calibri"/>
              </a:rPr>
              <a:t>How to find "REGULARITY"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7"/>
          <p:cNvSpPr txBox="1"/>
          <p:nvPr/>
        </p:nvSpPr>
        <p:spPr>
          <a:xfrm>
            <a:off x="-1" y="0"/>
            <a:ext cx="7247965" cy="66562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Regularization: Ridge Regression</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Multivariate (multiple) Linear Regression Regularization.</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Suppose we have a OLS (Ordinary Linear Squared) regression where two parameters x1 &amp; x2 are not orthogonal, but are equal, proportional to each other, or highly correlated. Then there may be an infinite number of coefficients which will fit the model.</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For example, (a*x1 - x2),    (100*a*x1 - 100*x2), etc.</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If we are trying to minimize the cost function in the multidimensional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space of coefficients, we will get an infinite diagonal </a:t>
            </a:r>
            <a:r>
              <a:rPr b="1" i="0" lang="en-US" sz="1400" u="none" cap="none" strike="noStrike">
                <a:solidFill>
                  <a:srgbClr val="0070C0"/>
                </a:solidFill>
                <a:latin typeface="Calibri"/>
                <a:ea typeface="Calibri"/>
                <a:cs typeface="Calibri"/>
                <a:sym typeface="Calibri"/>
              </a:rPr>
              <a:t>groove (ridge)</a:t>
            </a:r>
            <a:r>
              <a:rPr b="0" i="0" lang="en-US" sz="1400" u="none" cap="none" strike="noStrik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for a*x1 = x2. Any place at the bottom of this ridge is equally good for us.</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So we will get a big variability in possible values of coefficients for x1 &amp; x2.</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In other words, the solution will be unstable.</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We can reduce this variability by adding additional regularization factor to the loss function as a sum of squares of coeffitients. </a:t>
            </a:r>
            <a:r>
              <a:rPr b="0" i="0" lang="en-US" sz="1400" u="none" cap="none" strike="noStrike">
                <a:solidFill>
                  <a:schemeClr val="dk1"/>
                </a:solidFill>
                <a:latin typeface="Arial"/>
                <a:ea typeface="Arial"/>
                <a:cs typeface="Arial"/>
                <a:sym typeface="Arial"/>
              </a:rPr>
              <a:t>When we minimizing this expression, bigger  "lambda" value will cause smaller "beta" values, thus keeping the coefficients "beta" from becoming too large.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This is called "</a:t>
            </a:r>
            <a:r>
              <a:rPr b="1" i="0" lang="en-US" sz="1400" u="none" cap="none" strike="noStrike">
                <a:solidFill>
                  <a:srgbClr val="0000FF"/>
                </a:solidFill>
                <a:latin typeface="Arial"/>
                <a:ea typeface="Arial"/>
                <a:cs typeface="Arial"/>
                <a:sym typeface="Arial"/>
              </a:rPr>
              <a:t>Ridge Regression</a:t>
            </a:r>
            <a:r>
              <a:rPr b="0" i="0" lang="en-US" sz="1400" u="none" cap="none" strike="noStrik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It changes the infinitely long ridge into a local minimum.</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469" name="Google Shape;469;p27"/>
          <p:cNvPicPr preferRelativeResize="0"/>
          <p:nvPr/>
        </p:nvPicPr>
        <p:blipFill rotWithShape="1">
          <a:blip r:embed="rId3">
            <a:alphaModFix/>
          </a:blip>
          <a:srcRect b="0" l="0" r="0" t="0"/>
          <a:stretch/>
        </p:blipFill>
        <p:spPr>
          <a:xfrm>
            <a:off x="7516904" y="1446708"/>
            <a:ext cx="4675096" cy="2291575"/>
          </a:xfrm>
          <a:prstGeom prst="rect">
            <a:avLst/>
          </a:prstGeom>
          <a:noFill/>
          <a:ln>
            <a:noFill/>
          </a:ln>
        </p:spPr>
      </p:pic>
      <p:sp>
        <p:nvSpPr>
          <p:cNvPr id="470" name="Google Shape;470;p27"/>
          <p:cNvSpPr txBox="1"/>
          <p:nvPr/>
        </p:nvSpPr>
        <p:spPr>
          <a:xfrm>
            <a:off x="8014088" y="750871"/>
            <a:ext cx="4070709" cy="5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Why Ridge Regression is called Ridge ...</a:t>
            </a:r>
            <a:endParaRPr b="0" i="0" sz="1400" u="none" cap="none" strike="noStrike">
              <a:solidFill>
                <a:srgbClr val="000000"/>
              </a:solidFill>
              <a:latin typeface="Arial"/>
              <a:ea typeface="Arial"/>
              <a:cs typeface="Arial"/>
              <a:sym typeface="Arial"/>
            </a:endParaRPr>
          </a:p>
        </p:txBody>
      </p:sp>
      <p:pic>
        <p:nvPicPr>
          <p:cNvPr id="471" name="Google Shape;471;p27"/>
          <p:cNvPicPr preferRelativeResize="0"/>
          <p:nvPr/>
        </p:nvPicPr>
        <p:blipFill rotWithShape="1">
          <a:blip r:embed="rId4">
            <a:alphaModFix/>
          </a:blip>
          <a:srcRect b="0" l="0" r="0" t="0"/>
          <a:stretch/>
        </p:blipFill>
        <p:spPr>
          <a:xfrm>
            <a:off x="7348306" y="5041900"/>
            <a:ext cx="4736491" cy="95548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28"/>
          <p:cNvPicPr preferRelativeResize="0"/>
          <p:nvPr/>
        </p:nvPicPr>
        <p:blipFill rotWithShape="1">
          <a:blip r:embed="rId3">
            <a:alphaModFix/>
          </a:blip>
          <a:srcRect b="0" l="0" r="0" t="0"/>
          <a:stretch/>
        </p:blipFill>
        <p:spPr>
          <a:xfrm>
            <a:off x="1616990" y="0"/>
            <a:ext cx="9038701" cy="6858000"/>
          </a:xfrm>
          <a:prstGeom prst="rect">
            <a:avLst/>
          </a:prstGeom>
          <a:noFill/>
          <a:ln>
            <a:noFill/>
          </a:ln>
        </p:spPr>
      </p:pic>
      <p:cxnSp>
        <p:nvCxnSpPr>
          <p:cNvPr id="477" name="Google Shape;477;p28"/>
          <p:cNvCxnSpPr/>
          <p:nvPr/>
        </p:nvCxnSpPr>
        <p:spPr>
          <a:xfrm flipH="1">
            <a:off x="7095281" y="347241"/>
            <a:ext cx="2314937" cy="392464"/>
          </a:xfrm>
          <a:prstGeom prst="straightConnector1">
            <a:avLst/>
          </a:prstGeom>
          <a:noFill/>
          <a:ln cap="flat" cmpd="sng" w="41275">
            <a:solidFill>
              <a:srgbClr val="FF0000"/>
            </a:solidFill>
            <a:prstDash val="solid"/>
            <a:miter lim="800000"/>
            <a:headEnd len="sm" w="sm" type="none"/>
            <a:tailEnd len="lg" w="lg" type="triangle"/>
          </a:ln>
        </p:spPr>
      </p:cxnSp>
      <p:cxnSp>
        <p:nvCxnSpPr>
          <p:cNvPr id="478" name="Google Shape;478;p28"/>
          <p:cNvCxnSpPr/>
          <p:nvPr/>
        </p:nvCxnSpPr>
        <p:spPr>
          <a:xfrm rot="10800000">
            <a:off x="5486402" y="2361235"/>
            <a:ext cx="2818434" cy="671332"/>
          </a:xfrm>
          <a:prstGeom prst="straightConnector1">
            <a:avLst/>
          </a:prstGeom>
          <a:noFill/>
          <a:ln cap="flat" cmpd="sng" w="41275">
            <a:solidFill>
              <a:srgbClr val="FF0000"/>
            </a:solidFill>
            <a:prstDash val="solid"/>
            <a:miter lim="800000"/>
            <a:headEnd len="sm" w="sm" type="none"/>
            <a:tailEnd len="lg" w="lg" type="triangle"/>
          </a:ln>
        </p:spPr>
      </p:cxnSp>
      <p:cxnSp>
        <p:nvCxnSpPr>
          <p:cNvPr id="479" name="Google Shape;479;p28"/>
          <p:cNvCxnSpPr/>
          <p:nvPr/>
        </p:nvCxnSpPr>
        <p:spPr>
          <a:xfrm rot="10800000">
            <a:off x="5972539" y="1354240"/>
            <a:ext cx="2997841" cy="627634"/>
          </a:xfrm>
          <a:prstGeom prst="straightConnector1">
            <a:avLst/>
          </a:prstGeom>
          <a:noFill/>
          <a:ln cap="flat" cmpd="sng" w="41275">
            <a:solidFill>
              <a:srgbClr val="FF0000"/>
            </a:solidFill>
            <a:prstDash val="solid"/>
            <a:miter lim="800000"/>
            <a:headEnd len="sm" w="sm" type="none"/>
            <a:tailEnd len="lg" w="lg" type="triangle"/>
          </a:ln>
        </p:spPr>
      </p:cxnSp>
      <p:sp>
        <p:nvSpPr>
          <p:cNvPr id="480" name="Google Shape;480;p28"/>
          <p:cNvSpPr txBox="1"/>
          <p:nvPr/>
        </p:nvSpPr>
        <p:spPr>
          <a:xfrm>
            <a:off x="9410218" y="150471"/>
            <a:ext cx="2558005"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Minimum “cost”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without regularization</a:t>
            </a:r>
            <a:endParaRPr b="0" i="0" sz="1800" u="none" cap="none" strike="noStrike">
              <a:solidFill>
                <a:schemeClr val="dk1"/>
              </a:solidFill>
              <a:latin typeface="Calibri"/>
              <a:ea typeface="Calibri"/>
              <a:cs typeface="Calibri"/>
              <a:sym typeface="Calibri"/>
            </a:endParaRPr>
          </a:p>
        </p:txBody>
      </p:sp>
      <p:sp>
        <p:nvSpPr>
          <p:cNvPr id="481" name="Google Shape;481;p28"/>
          <p:cNvSpPr txBox="1"/>
          <p:nvPr/>
        </p:nvSpPr>
        <p:spPr>
          <a:xfrm>
            <a:off x="8970380" y="1491835"/>
            <a:ext cx="2608162"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Compromize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70C0"/>
                </a:solidFill>
                <a:latin typeface="Calibri"/>
                <a:ea typeface="Calibri"/>
                <a:cs typeface="Calibri"/>
                <a:sym typeface="Calibri"/>
              </a:rPr>
              <a:t>min(cost + penalty)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Cons: bias (shift),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Pros: low variance</a:t>
            </a:r>
            <a:endParaRPr b="0" i="0" sz="1400" u="none" cap="none" strike="noStrike">
              <a:solidFill>
                <a:srgbClr val="000000"/>
              </a:solidFill>
              <a:latin typeface="Arial"/>
              <a:ea typeface="Arial"/>
              <a:cs typeface="Arial"/>
              <a:sym typeface="Arial"/>
            </a:endParaRPr>
          </a:p>
        </p:txBody>
      </p:sp>
      <p:sp>
        <p:nvSpPr>
          <p:cNvPr id="482" name="Google Shape;482;p28"/>
          <p:cNvSpPr txBox="1"/>
          <p:nvPr/>
        </p:nvSpPr>
        <p:spPr>
          <a:xfrm>
            <a:off x="8259220" y="2848171"/>
            <a:ext cx="2875626"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Minimum of the “penalty”</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regularization term</a:t>
            </a:r>
            <a:endParaRPr b="0" i="0" sz="1800" u="none" cap="none" strike="noStrike">
              <a:solidFill>
                <a:schemeClr val="dk1"/>
              </a:solidFill>
              <a:latin typeface="Calibri"/>
              <a:ea typeface="Calibri"/>
              <a:cs typeface="Calibri"/>
              <a:sym typeface="Calibri"/>
            </a:endParaRPr>
          </a:p>
        </p:txBody>
      </p:sp>
      <p:pic>
        <p:nvPicPr>
          <p:cNvPr id="483" name="Google Shape;483;p28"/>
          <p:cNvPicPr preferRelativeResize="0"/>
          <p:nvPr/>
        </p:nvPicPr>
        <p:blipFill rotWithShape="1">
          <a:blip r:embed="rId4">
            <a:alphaModFix/>
          </a:blip>
          <a:srcRect b="0" l="0" r="0" t="0"/>
          <a:stretch/>
        </p:blipFill>
        <p:spPr>
          <a:xfrm>
            <a:off x="58833" y="1088275"/>
            <a:ext cx="3975286" cy="538819"/>
          </a:xfrm>
          <a:prstGeom prst="rect">
            <a:avLst/>
          </a:prstGeom>
          <a:noFill/>
          <a:ln>
            <a:noFill/>
          </a:ln>
        </p:spPr>
      </p:pic>
      <p:sp>
        <p:nvSpPr>
          <p:cNvPr id="484" name="Google Shape;484;p28"/>
          <p:cNvSpPr txBox="1"/>
          <p:nvPr/>
        </p:nvSpPr>
        <p:spPr>
          <a:xfrm>
            <a:off x="160654" y="335137"/>
            <a:ext cx="387346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One way to do avoid overfitting can be to avoid big "weights" in the model.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29"/>
          <p:cNvPicPr preferRelativeResize="0"/>
          <p:nvPr/>
        </p:nvPicPr>
        <p:blipFill rotWithShape="1">
          <a:blip r:embed="rId3">
            <a:alphaModFix/>
          </a:blip>
          <a:srcRect b="0" l="0" r="0" t="0"/>
          <a:stretch/>
        </p:blipFill>
        <p:spPr>
          <a:xfrm>
            <a:off x="8642200" y="2632716"/>
            <a:ext cx="3549800" cy="1810400"/>
          </a:xfrm>
          <a:prstGeom prst="rect">
            <a:avLst/>
          </a:prstGeom>
          <a:noFill/>
          <a:ln>
            <a:noFill/>
          </a:ln>
        </p:spPr>
      </p:pic>
      <p:sp>
        <p:nvSpPr>
          <p:cNvPr id="490" name="Google Shape;490;p29"/>
          <p:cNvSpPr txBox="1"/>
          <p:nvPr/>
        </p:nvSpPr>
        <p:spPr>
          <a:xfrm>
            <a:off x="24737" y="1285685"/>
            <a:ext cx="8321489" cy="301492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In </a:t>
            </a:r>
            <a:r>
              <a:rPr b="1" i="0" lang="en-US" sz="1400" u="none" cap="none" strike="noStrike">
                <a:solidFill>
                  <a:srgbClr val="0000FF"/>
                </a:solidFill>
                <a:latin typeface="Calibri"/>
                <a:ea typeface="Calibri"/>
                <a:cs typeface="Calibri"/>
                <a:sym typeface="Calibri"/>
              </a:rPr>
              <a:t>Ridge Regression</a:t>
            </a:r>
            <a:r>
              <a:rPr b="0" i="0" lang="en-US" sz="1400" u="none" cap="none" strike="noStrike">
                <a:solidFill>
                  <a:schemeClr val="dk1"/>
                </a:solidFill>
                <a:latin typeface="Calibri"/>
                <a:ea typeface="Calibri"/>
                <a:cs typeface="Calibri"/>
                <a:sym typeface="Calibri"/>
              </a:rPr>
              <a:t> we add a "</a:t>
            </a:r>
            <a:r>
              <a:rPr b="1" i="0" lang="en-US" sz="1400" u="none" cap="none" strike="noStrike">
                <a:solidFill>
                  <a:srgbClr val="0000FF"/>
                </a:solidFill>
                <a:latin typeface="Calibri"/>
                <a:ea typeface="Calibri"/>
                <a:cs typeface="Calibri"/>
                <a:sym typeface="Calibri"/>
              </a:rPr>
              <a:t>regularization</a:t>
            </a:r>
            <a:r>
              <a:rPr b="0" i="0" lang="en-US" sz="1400" u="none" cap="none" strike="noStrike">
                <a:solidFill>
                  <a:schemeClr val="dk1"/>
                </a:solidFill>
                <a:latin typeface="Calibri"/>
                <a:ea typeface="Calibri"/>
                <a:cs typeface="Calibri"/>
                <a:sym typeface="Calibri"/>
              </a:rPr>
              <a:t>" term as </a:t>
            </a:r>
            <a:r>
              <a:rPr b="1" i="0" lang="en-US" sz="1400" u="none" cap="none" strike="noStrike">
                <a:solidFill>
                  <a:srgbClr val="FF0000"/>
                </a:solidFill>
                <a:latin typeface="Calibri"/>
                <a:ea typeface="Calibri"/>
                <a:cs typeface="Calibri"/>
                <a:sym typeface="Calibri"/>
              </a:rPr>
              <a:t>sum of squares</a:t>
            </a:r>
            <a:r>
              <a:rPr b="0" i="0" lang="en-US" sz="1400" u="none" cap="none" strike="noStrike">
                <a:solidFill>
                  <a:schemeClr val="dk1"/>
                </a:solidFill>
                <a:latin typeface="Calibri"/>
                <a:ea typeface="Calibri"/>
                <a:cs typeface="Calibri"/>
                <a:sym typeface="Calibri"/>
              </a:rPr>
              <a:t> (</a:t>
            </a:r>
            <a:r>
              <a:rPr b="1" i="0" lang="en-US" sz="1400" u="none" cap="none" strike="noStrike">
                <a:solidFill>
                  <a:srgbClr val="0000FF"/>
                </a:solidFill>
                <a:latin typeface="Calibri"/>
                <a:ea typeface="Calibri"/>
                <a:cs typeface="Calibri"/>
                <a:sym typeface="Calibri"/>
              </a:rPr>
              <a:t>L2 norm</a:t>
            </a:r>
            <a:r>
              <a:rPr b="0" i="0" lang="en-US" sz="1400" u="none" cap="none" strike="noStrike">
                <a:solidFill>
                  <a:schemeClr val="dk1"/>
                </a:solidFill>
                <a:latin typeface="Calibri"/>
                <a:ea typeface="Calibri"/>
                <a:cs typeface="Calibri"/>
                <a:sym typeface="Calibri"/>
              </a:rPr>
              <a:t>).</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In </a:t>
            </a:r>
            <a:r>
              <a:rPr b="1" i="0" lang="en-US" sz="1400" u="none" cap="none" strike="noStrike">
                <a:solidFill>
                  <a:srgbClr val="0000FF"/>
                </a:solidFill>
                <a:latin typeface="Calibri"/>
                <a:ea typeface="Calibri"/>
                <a:cs typeface="Calibri"/>
                <a:sym typeface="Calibri"/>
              </a:rPr>
              <a:t>LASSO Regression</a:t>
            </a:r>
            <a:r>
              <a:rPr b="0" i="0" lang="en-US" sz="1400" u="none" cap="none" strike="noStrike">
                <a:solidFill>
                  <a:schemeClr val="dk1"/>
                </a:solidFill>
                <a:latin typeface="Arial"/>
                <a:ea typeface="Arial"/>
                <a:cs typeface="Arial"/>
                <a:sym typeface="Arial"/>
              </a:rPr>
              <a:t> we add a "</a:t>
            </a:r>
            <a:r>
              <a:rPr b="1" i="0" lang="en-US" sz="1400" u="none" cap="none" strike="noStrike">
                <a:solidFill>
                  <a:srgbClr val="0000FF"/>
                </a:solidFill>
                <a:latin typeface="Arial"/>
                <a:ea typeface="Arial"/>
                <a:cs typeface="Arial"/>
                <a:sym typeface="Arial"/>
              </a:rPr>
              <a:t>regularization</a:t>
            </a:r>
            <a:r>
              <a:rPr b="0" i="0" lang="en-US" sz="1400" u="none" cap="none" strike="noStrike">
                <a:solidFill>
                  <a:schemeClr val="dk1"/>
                </a:solidFill>
                <a:latin typeface="Arial"/>
                <a:ea typeface="Arial"/>
                <a:cs typeface="Arial"/>
                <a:sym typeface="Arial"/>
              </a:rPr>
              <a:t>" term as </a:t>
            </a:r>
            <a:r>
              <a:rPr b="1" i="0" lang="en-US" sz="1400" u="none" cap="none" strike="noStrike">
                <a:solidFill>
                  <a:srgbClr val="FF0000"/>
                </a:solidFill>
                <a:latin typeface="Arial"/>
                <a:ea typeface="Arial"/>
                <a:cs typeface="Arial"/>
                <a:sym typeface="Arial"/>
              </a:rPr>
              <a:t>sum of abs values</a:t>
            </a:r>
            <a:r>
              <a:rPr b="0" i="0" lang="en-US" sz="1400" u="none" cap="none" strike="noStrike">
                <a:solidFill>
                  <a:schemeClr val="dk1"/>
                </a:solidFill>
                <a:latin typeface="Arial"/>
                <a:ea typeface="Arial"/>
                <a:cs typeface="Arial"/>
                <a:sym typeface="Arial"/>
              </a:rPr>
              <a:t> (</a:t>
            </a:r>
            <a:r>
              <a:rPr b="1" i="0" lang="en-US" sz="1400" u="none" cap="none" strike="noStrike">
                <a:solidFill>
                  <a:srgbClr val="0000FF"/>
                </a:solidFill>
                <a:latin typeface="Arial"/>
                <a:ea typeface="Arial"/>
                <a:cs typeface="Arial"/>
                <a:sym typeface="Arial"/>
              </a:rPr>
              <a:t>L1 norm</a:t>
            </a: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FF"/>
                </a:solidFill>
                <a:latin typeface="Calibri"/>
                <a:ea typeface="Calibri"/>
                <a:cs typeface="Calibri"/>
                <a:sym typeface="Calibri"/>
              </a:rPr>
              <a:t>LASSO = Least Absolute Shrinkage and Selection Operator</a:t>
            </a:r>
            <a:r>
              <a:rPr b="0" i="0" lang="en-US" sz="1400" u="none" cap="none" strike="noStrike">
                <a:solidFill>
                  <a:schemeClr val="dk1"/>
                </a:solidFill>
                <a:latin typeface="Calibri"/>
                <a:ea typeface="Calibri"/>
                <a:cs typeface="Calibri"/>
                <a:sym typeface="Calibri"/>
              </a:rPr>
              <a:t>.</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LASSO favors solutions on the tips of the bounding surface for coefficients,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where some of coefficients are zero. Thus it favors "sparse" solutions.</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400" u="none" cap="none" strike="noStrike">
                <a:solidFill>
                  <a:srgbClr val="0000FF"/>
                </a:solidFill>
                <a:latin typeface="Arial"/>
                <a:ea typeface="Arial"/>
                <a:cs typeface="Arial"/>
                <a:sym typeface="Arial"/>
              </a:rPr>
              <a:t>Elastic Net</a:t>
            </a:r>
            <a:r>
              <a:rPr b="0" i="0" lang="en-US" sz="1400" u="none" cap="none" strike="noStrike">
                <a:solidFill>
                  <a:schemeClr val="dk1"/>
                </a:solidFill>
                <a:latin typeface="Calibri"/>
                <a:ea typeface="Calibri"/>
                <a:cs typeface="Calibri"/>
                <a:sym typeface="Calibri"/>
              </a:rPr>
              <a:t> - A combination of Ridge Regression and LASSO.</a:t>
            </a:r>
            <a:endParaRPr b="0" i="0" sz="1400" u="none" cap="none" strike="noStrike">
              <a:solidFill>
                <a:srgbClr val="000000"/>
              </a:solidFill>
              <a:latin typeface="Arial"/>
              <a:ea typeface="Arial"/>
              <a:cs typeface="Arial"/>
              <a:sym typeface="Arial"/>
            </a:endParaRPr>
          </a:p>
        </p:txBody>
      </p:sp>
      <p:sp>
        <p:nvSpPr>
          <p:cNvPr id="491" name="Google Shape;491;p29"/>
          <p:cNvSpPr txBox="1"/>
          <p:nvPr/>
        </p:nvSpPr>
        <p:spPr>
          <a:xfrm>
            <a:off x="8753568" y="2071441"/>
            <a:ext cx="3529909" cy="50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Why LASSO favors sparse solutions</a:t>
            </a:r>
            <a:endParaRPr b="0" i="0" sz="1400" u="none" cap="none" strike="noStrike">
              <a:solidFill>
                <a:srgbClr val="000000"/>
              </a:solidFill>
              <a:latin typeface="Arial"/>
              <a:ea typeface="Arial"/>
              <a:cs typeface="Arial"/>
              <a:sym typeface="Arial"/>
            </a:endParaRPr>
          </a:p>
        </p:txBody>
      </p:sp>
      <p:sp>
        <p:nvSpPr>
          <p:cNvPr id="492" name="Google Shape;492;p29"/>
          <p:cNvSpPr txBox="1"/>
          <p:nvPr/>
        </p:nvSpPr>
        <p:spPr>
          <a:xfrm>
            <a:off x="174811" y="223025"/>
            <a:ext cx="590325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chemeClr val="dk1"/>
                </a:solidFill>
                <a:latin typeface="Arial"/>
                <a:ea typeface="Arial"/>
                <a:cs typeface="Arial"/>
                <a:sym typeface="Arial"/>
              </a:rPr>
              <a:t>Regularization - LASSO, Elastic Net</a:t>
            </a:r>
            <a:endParaRPr b="0" i="0" sz="2800" u="none" cap="none" strike="noStrike">
              <a:solidFill>
                <a:srgbClr val="000000"/>
              </a:solidFill>
              <a:latin typeface="Arial"/>
              <a:ea typeface="Arial"/>
              <a:cs typeface="Arial"/>
              <a:sym typeface="Arial"/>
            </a:endParaRPr>
          </a:p>
        </p:txBody>
      </p:sp>
      <p:sp>
        <p:nvSpPr>
          <p:cNvPr id="493" name="Google Shape;493;p29"/>
          <p:cNvSpPr txBox="1"/>
          <p:nvPr/>
        </p:nvSpPr>
        <p:spPr>
          <a:xfrm>
            <a:off x="8027719" y="4678878"/>
            <a:ext cx="4164281"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Fig 6.7 from "An Introduction to Statistical Learning"</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by Gareth James, Daniela Witten, Trevor Hastie, Robert Tibshirani (Springer 2013-2017)</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Contours of the error and constraint functions for the lasso (left) and ridge regression (right). The solid blue areas are the constraint regions, | β</a:t>
            </a:r>
            <a:r>
              <a:rPr b="0" baseline="-25000" i="0" lang="en-US" sz="1400" u="none" cap="none" strike="noStrike">
                <a:solidFill>
                  <a:srgbClr val="000000"/>
                </a:solidFill>
                <a:latin typeface="Calibri"/>
                <a:ea typeface="Calibri"/>
                <a:cs typeface="Calibri"/>
                <a:sym typeface="Calibri"/>
              </a:rPr>
              <a:t>1</a:t>
            </a:r>
            <a:r>
              <a:rPr b="0" i="0" lang="en-US" sz="1400" u="none" cap="none" strike="noStrike">
                <a:solidFill>
                  <a:srgbClr val="000000"/>
                </a:solidFill>
                <a:latin typeface="Calibri"/>
                <a:ea typeface="Calibri"/>
                <a:cs typeface="Calibri"/>
                <a:sym typeface="Calibri"/>
              </a:rPr>
              <a:t> | + | β</a:t>
            </a:r>
            <a:r>
              <a:rPr b="0" baseline="-25000" i="0" lang="en-US" sz="1400" u="none" cap="none" strike="noStrike">
                <a:solidFill>
                  <a:srgbClr val="000000"/>
                </a:solidFill>
                <a:latin typeface="Calibri"/>
                <a:ea typeface="Calibri"/>
                <a:cs typeface="Calibri"/>
                <a:sym typeface="Calibri"/>
              </a:rPr>
              <a:t>2</a:t>
            </a:r>
            <a:r>
              <a:rPr b="0" i="0" lang="en-US" sz="1400" u="none" cap="none" strike="noStrike">
                <a:solidFill>
                  <a:srgbClr val="000000"/>
                </a:solidFill>
                <a:latin typeface="Calibri"/>
                <a:ea typeface="Calibri"/>
                <a:cs typeface="Calibri"/>
                <a:sym typeface="Calibri"/>
              </a:rPr>
              <a:t> | ≤ s and β</a:t>
            </a:r>
            <a:r>
              <a:rPr b="0" baseline="-25000" i="0" lang="en-US" sz="1400" u="none" cap="none" strike="noStrike">
                <a:solidFill>
                  <a:srgbClr val="000000"/>
                </a:solidFill>
                <a:latin typeface="Calibri"/>
                <a:ea typeface="Calibri"/>
                <a:cs typeface="Calibri"/>
                <a:sym typeface="Calibri"/>
              </a:rPr>
              <a:t>1</a:t>
            </a:r>
            <a:r>
              <a:rPr b="0" baseline="30000" i="0" lang="en-US" sz="1400" u="none" cap="none" strike="noStrike">
                <a:solidFill>
                  <a:srgbClr val="000000"/>
                </a:solidFill>
                <a:latin typeface="Calibri"/>
                <a:ea typeface="Calibri"/>
                <a:cs typeface="Calibri"/>
                <a:sym typeface="Calibri"/>
              </a:rPr>
              <a:t>2</a:t>
            </a:r>
            <a:r>
              <a:rPr b="0" i="0" lang="en-US" sz="1400" u="none" cap="none" strike="noStrike">
                <a:solidFill>
                  <a:srgbClr val="000000"/>
                </a:solidFill>
                <a:latin typeface="Calibri"/>
                <a:ea typeface="Calibri"/>
                <a:cs typeface="Calibri"/>
                <a:sym typeface="Calibri"/>
              </a:rPr>
              <a:t> + β</a:t>
            </a:r>
            <a:r>
              <a:rPr b="0" baseline="-25000" i="0" lang="en-US" sz="1400" u="none" cap="none" strike="noStrike">
                <a:solidFill>
                  <a:srgbClr val="000000"/>
                </a:solidFill>
                <a:latin typeface="Calibri"/>
                <a:ea typeface="Calibri"/>
                <a:cs typeface="Calibri"/>
                <a:sym typeface="Calibri"/>
              </a:rPr>
              <a:t>2</a:t>
            </a:r>
            <a:r>
              <a:rPr b="0" baseline="30000" i="0" lang="en-US" sz="1400" u="none" cap="none" strike="noStrike">
                <a:solidFill>
                  <a:srgbClr val="000000"/>
                </a:solidFill>
                <a:latin typeface="Calibri"/>
                <a:ea typeface="Calibri"/>
                <a:cs typeface="Calibri"/>
                <a:sym typeface="Calibri"/>
              </a:rPr>
              <a:t>2</a:t>
            </a:r>
            <a:r>
              <a:rPr b="0" i="0" lang="en-US" sz="1400" u="none" cap="none" strike="noStrike">
                <a:solidFill>
                  <a:srgbClr val="000000"/>
                </a:solidFill>
                <a:latin typeface="Calibri"/>
                <a:ea typeface="Calibri"/>
                <a:cs typeface="Calibri"/>
                <a:sym typeface="Calibri"/>
              </a:rPr>
              <a:t> ≤ s, while the red ellipses are the contours of the RSS (Residual Sum of Squares).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nvSpPr>
        <p:spPr>
          <a:xfrm>
            <a:off x="2226983" y="659830"/>
            <a:ext cx="887662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Machine Learning Systems = Prediction Machines</a:t>
            </a:r>
            <a:endParaRPr/>
          </a:p>
        </p:txBody>
      </p:sp>
      <p:pic>
        <p:nvPicPr>
          <p:cNvPr id="99" name="Google Shape;99;p3"/>
          <p:cNvPicPr preferRelativeResize="0"/>
          <p:nvPr/>
        </p:nvPicPr>
        <p:blipFill rotWithShape="1">
          <a:blip r:embed="rId3">
            <a:alphaModFix/>
          </a:blip>
          <a:srcRect b="0" l="0" r="0" t="0"/>
          <a:stretch/>
        </p:blipFill>
        <p:spPr>
          <a:xfrm>
            <a:off x="1" y="1916179"/>
            <a:ext cx="6117130" cy="3449197"/>
          </a:xfrm>
          <a:prstGeom prst="rect">
            <a:avLst/>
          </a:prstGeom>
          <a:noFill/>
          <a:ln>
            <a:noFill/>
          </a:ln>
        </p:spPr>
      </p:pic>
      <p:sp>
        <p:nvSpPr>
          <p:cNvPr id="100" name="Google Shape;100;p3"/>
          <p:cNvSpPr txBox="1"/>
          <p:nvPr/>
        </p:nvSpPr>
        <p:spPr>
          <a:xfrm>
            <a:off x="147918" y="5459506"/>
            <a:ext cx="3294529"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Ajay Agrawal</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University of Toronto</a:t>
            </a:r>
            <a:endParaRPr/>
          </a:p>
        </p:txBody>
      </p:sp>
      <p:sp>
        <p:nvSpPr>
          <p:cNvPr id="101" name="Google Shape;101;p3"/>
          <p:cNvSpPr txBox="1"/>
          <p:nvPr/>
        </p:nvSpPr>
        <p:spPr>
          <a:xfrm>
            <a:off x="7308475" y="2756647"/>
            <a:ext cx="4883525"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ML = "Cheap Predictions"</a:t>
            </a:r>
            <a:endParaRPr/>
          </a:p>
          <a:p>
            <a:pPr indent="0" lvl="0" marL="0" marR="0" rtl="0" algn="l">
              <a:lnSpc>
                <a:spcPct val="100000"/>
              </a:lnSpc>
              <a:spcBef>
                <a:spcPts val="0"/>
              </a:spcBef>
              <a:spcAft>
                <a:spcPts val="0"/>
              </a:spcAft>
              <a:buNone/>
            </a:pPr>
            <a:r>
              <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AI = "Cheap Predictions"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0"/>
          <p:cNvSpPr txBox="1"/>
          <p:nvPr/>
        </p:nvSpPr>
        <p:spPr>
          <a:xfrm>
            <a:off x="0" y="0"/>
            <a:ext cx="448215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Feature Engineering</a:t>
            </a:r>
            <a:endParaRPr b="1" i="0" sz="2800" u="none" cap="none" strike="noStrike">
              <a:solidFill>
                <a:srgbClr val="0070C0"/>
              </a:solidFill>
              <a:latin typeface="Arial"/>
              <a:ea typeface="Arial"/>
              <a:cs typeface="Arial"/>
              <a:sym typeface="Arial"/>
            </a:endParaRPr>
          </a:p>
        </p:txBody>
      </p:sp>
      <p:sp>
        <p:nvSpPr>
          <p:cNvPr id="499" name="Google Shape;499;p30"/>
          <p:cNvSpPr txBox="1"/>
          <p:nvPr/>
        </p:nvSpPr>
        <p:spPr>
          <a:xfrm>
            <a:off x="451623" y="2085628"/>
            <a:ext cx="7985521"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Typical Operations:</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Removing obviously non-relevant data</a:t>
            </a:r>
            <a:r>
              <a:rPr b="0" i="0" lang="en-US" sz="1400" u="none" cap="none" strike="noStrike">
                <a:solidFill>
                  <a:srgbClr val="000000"/>
                </a:solidFill>
                <a:latin typeface="Calibri"/>
                <a:ea typeface="Calibri"/>
                <a:cs typeface="Calibri"/>
                <a:sym typeface="Calibri"/>
              </a:rPr>
              <a:t> (empty or not-changing columns/rows, row_id, etc. )</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Synthetic Features</a:t>
            </a:r>
            <a:r>
              <a:rPr b="0" i="0" lang="en-US" sz="1400" u="none" cap="none" strike="noStrike">
                <a:solidFill>
                  <a:srgbClr val="000000"/>
                </a:solidFill>
                <a:latin typeface="Calibri"/>
                <a:ea typeface="Calibri"/>
                <a:cs typeface="Calibri"/>
                <a:sym typeface="Calibri"/>
              </a:rPr>
              <a:t> (Example: Income / Price)</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Select relevant columns</a:t>
            </a:r>
            <a:r>
              <a:rPr b="0" i="0" lang="en-US" sz="1400" u="none" cap="none" strike="noStrike">
                <a:solidFill>
                  <a:srgbClr val="000000"/>
                </a:solidFill>
                <a:latin typeface="Calibri"/>
                <a:ea typeface="Calibri"/>
                <a:cs typeface="Calibri"/>
                <a:sym typeface="Calibri"/>
              </a:rPr>
              <a:t> (Kolmogorov-Smirnov test, etc.)</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Sparse features</a:t>
            </a:r>
            <a:r>
              <a:rPr b="0" i="0" lang="en-US" sz="1400" u="none" cap="none" strike="noStrike">
                <a:solidFill>
                  <a:srgbClr val="000000"/>
                </a:solidFill>
                <a:latin typeface="Calibri"/>
                <a:ea typeface="Calibri"/>
                <a:cs typeface="Calibri"/>
                <a:sym typeface="Calibri"/>
              </a:rPr>
              <a:t> – consider converting/combining (Example: grouping penny-stocks together)</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Impute missing data</a:t>
            </a:r>
            <a:r>
              <a:rPr b="0" i="0" lang="en-US" sz="1400" u="none" cap="none" strike="noStrike">
                <a:solidFill>
                  <a:srgbClr val="000000"/>
                </a:solidFill>
                <a:latin typeface="Calibri"/>
                <a:ea typeface="Calibri"/>
                <a:cs typeface="Calibri"/>
                <a:sym typeface="Calibri"/>
              </a:rPr>
              <a:t> (with mean, median, most frequent, KNN, extrapolation or interpolation, </a:t>
            </a:r>
            <a:br>
              <a:rPr b="0" i="0" lang="en-US" sz="1400" u="none" cap="none" strike="noStrike">
                <a:solidFill>
                  <a:srgbClr val="000000"/>
                </a:solidFill>
                <a:latin typeface="Calibri"/>
                <a:ea typeface="Calibri"/>
                <a:cs typeface="Calibri"/>
                <a:sym typeface="Calibri"/>
              </a:rPr>
            </a:br>
            <a:r>
              <a:rPr b="0" i="0" lang="en-US" sz="1400" u="none" cap="none" strike="noStrike">
                <a:solidFill>
                  <a:srgbClr val="000000"/>
                </a:solidFill>
                <a:latin typeface="Calibri"/>
                <a:ea typeface="Calibri"/>
                <a:cs typeface="Calibri"/>
                <a:sym typeface="Calibri"/>
              </a:rPr>
              <a:t>MICE (Multivariate Imputation by Chained Equation), etc.</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Outliers</a:t>
            </a:r>
            <a:r>
              <a:rPr b="0" i="0" lang="en-US" sz="1400" u="none" cap="none" strike="noStrike">
                <a:solidFill>
                  <a:srgbClr val="000000"/>
                </a:solidFill>
                <a:latin typeface="Calibri"/>
                <a:ea typeface="Calibri"/>
                <a:cs typeface="Calibri"/>
                <a:sym typeface="Calibri"/>
              </a:rPr>
              <a:t> (use box-plots and scatterplots to find), filter-out or change</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Collinearity</a:t>
            </a:r>
            <a:r>
              <a:rPr b="0" i="0" lang="en-US" sz="1400" u="none" cap="none" strike="noStrike">
                <a:solidFill>
                  <a:srgbClr val="000000"/>
                </a:solidFill>
                <a:latin typeface="Calibri"/>
                <a:ea typeface="Calibri"/>
                <a:cs typeface="Calibri"/>
                <a:sym typeface="Calibri"/>
              </a:rPr>
              <a:t> – reduce (combine features, use PCA (Principal Component Analysis)</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Factor Analysis</a:t>
            </a:r>
            <a:r>
              <a:rPr b="0" i="0" lang="en-US" sz="1400" u="none" cap="none" strike="noStrike">
                <a:solidFill>
                  <a:srgbClr val="000000"/>
                </a:solidFill>
                <a:latin typeface="Calibri"/>
                <a:ea typeface="Calibri"/>
                <a:cs typeface="Calibri"/>
                <a:sym typeface="Calibri"/>
              </a:rPr>
              <a:t> (finding underlying common factor for several features) – reduce number of features</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Aggregating, Binning / Bucketing</a:t>
            </a:r>
            <a:r>
              <a:rPr b="0" i="0" lang="en-US" sz="1400" u="none" cap="none" strike="noStrike">
                <a:solidFill>
                  <a:srgbClr val="000000"/>
                </a:solidFill>
                <a:latin typeface="Calibri"/>
                <a:ea typeface="Calibri"/>
                <a:cs typeface="Calibri"/>
                <a:sym typeface="Calibri"/>
              </a:rPr>
              <a:t> - </a:t>
            </a:r>
            <a:r>
              <a:rPr b="0" i="0" lang="en-US" sz="1400" u="none" cap="none" strike="noStrike">
                <a:solidFill>
                  <a:srgbClr val="0070C0"/>
                </a:solidFill>
                <a:latin typeface="Calibri"/>
                <a:ea typeface="Calibri"/>
                <a:cs typeface="Calibri"/>
                <a:sym typeface="Calibri"/>
              </a:rPr>
              <a:t>df[col] = pd.qcut(df[col], 10)</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Grouping</a:t>
            </a:r>
            <a:r>
              <a:rPr b="0" i="0" lang="en-US" sz="1400" u="none" cap="none" strike="noStrike">
                <a:solidFill>
                  <a:srgbClr val="000000"/>
                </a:solidFill>
                <a:latin typeface="Calibri"/>
                <a:ea typeface="Calibri"/>
                <a:cs typeface="Calibri"/>
                <a:sym typeface="Calibri"/>
              </a:rPr>
              <a:t> of some features together (numeric - sum() or mean(), categorical – by frequency)</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Transformations &amp; Interactions</a:t>
            </a:r>
            <a:r>
              <a:rPr b="0" i="0" lang="en-US" sz="1400" u="none" cap="none" strike="noStrike">
                <a:solidFill>
                  <a:srgbClr val="000000"/>
                </a:solidFill>
                <a:latin typeface="Calibri"/>
                <a:ea typeface="Calibri"/>
                <a:cs typeface="Calibri"/>
                <a:sym typeface="Calibri"/>
              </a:rPr>
              <a:t> (see H2O.ai Driverless AI as a good example)</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One-hot Encoding</a:t>
            </a:r>
            <a:r>
              <a:rPr b="0" i="0" lang="en-US" sz="1400" u="none" cap="none" strike="noStrike">
                <a:solidFill>
                  <a:srgbClr val="000000"/>
                </a:solidFill>
                <a:latin typeface="Calibri"/>
                <a:ea typeface="Calibri"/>
                <a:cs typeface="Calibri"/>
                <a:sym typeface="Calibri"/>
              </a:rPr>
              <a:t> ( use </a:t>
            </a:r>
            <a:r>
              <a:rPr b="0" i="0" lang="en-US" sz="1400" u="none" cap="none" strike="noStrike">
                <a:solidFill>
                  <a:srgbClr val="0070C0"/>
                </a:solidFill>
                <a:latin typeface="Calibri"/>
                <a:ea typeface="Calibri"/>
                <a:cs typeface="Calibri"/>
                <a:sym typeface="Calibri"/>
              </a:rPr>
              <a:t>pd.get_dummies()</a:t>
            </a:r>
            <a:r>
              <a:rPr b="0" i="0" lang="en-US" sz="1400" u="none" cap="none" strike="noStrike">
                <a:solidFill>
                  <a:srgbClr val="000000"/>
                </a:solidFill>
                <a:latin typeface="Calibri"/>
                <a:ea typeface="Calibri"/>
                <a:cs typeface="Calibri"/>
                <a:sym typeface="Calibri"/>
              </a:rPr>
              <a:t> function in pandas)</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Split</a:t>
            </a:r>
            <a:r>
              <a:rPr b="0" i="0" lang="en-US" sz="1400" u="none" cap="none" strike="noStrike">
                <a:solidFill>
                  <a:srgbClr val="000000"/>
                </a:solidFill>
                <a:latin typeface="Calibri"/>
                <a:ea typeface="Calibri"/>
                <a:cs typeface="Calibri"/>
                <a:sym typeface="Calibri"/>
              </a:rPr>
              <a:t> features (for example, split text)</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Scaling</a:t>
            </a:r>
            <a:r>
              <a:rPr b="0" i="0" lang="en-US" sz="1400" u="none" cap="none" strike="noStrike">
                <a:solidFill>
                  <a:srgbClr val="000000"/>
                </a:solidFill>
                <a:latin typeface="Calibri"/>
                <a:ea typeface="Calibri"/>
                <a:cs typeface="Calibri"/>
                <a:sym typeface="Calibri"/>
              </a:rPr>
              <a:t> (Normalization or Standardization)</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Dates</a:t>
            </a:r>
            <a:r>
              <a:rPr b="0" i="0" lang="en-US" sz="1400" u="none" cap="none" strike="noStrike">
                <a:solidFill>
                  <a:srgbClr val="000000"/>
                </a:solidFill>
                <a:latin typeface="Calibri"/>
                <a:ea typeface="Calibri"/>
                <a:cs typeface="Calibri"/>
                <a:sym typeface="Calibri"/>
              </a:rPr>
              <a:t>  – convert to features (Day of week, Month, Year, Day of year, Quarter, diff between dates)</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Feature Importance</a:t>
            </a:r>
            <a:r>
              <a:rPr b="0" i="0" lang="en-US" sz="1400" u="none" cap="none" strike="noStrike">
                <a:solidFill>
                  <a:srgbClr val="000000"/>
                </a:solidFill>
                <a:latin typeface="Calibri"/>
                <a:ea typeface="Calibri"/>
                <a:cs typeface="Calibri"/>
                <a:sym typeface="Calibri"/>
              </a:rPr>
              <a:t> – training with different subsets of features (ex. Random Forest) allows to figure out feature importance – and helps to remove non-important features</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FF0000"/>
                </a:solidFill>
                <a:latin typeface="Calibri"/>
                <a:ea typeface="Calibri"/>
                <a:cs typeface="Calibri"/>
                <a:sym typeface="Calibri"/>
              </a:rPr>
              <a:t>Text</a:t>
            </a:r>
            <a:r>
              <a:rPr b="0" i="0" lang="en-US" sz="1400" u="none" cap="none" strike="noStrike">
                <a:solidFill>
                  <a:srgbClr val="000000"/>
                </a:solidFill>
                <a:latin typeface="Calibri"/>
                <a:ea typeface="Calibri"/>
                <a:cs typeface="Calibri"/>
                <a:sym typeface="Calibri"/>
              </a:rPr>
              <a:t> - extract synthetic features (for example, sentiment (Positive, Neutral, Negative)</a:t>
            </a:r>
            <a:endParaRPr/>
          </a:p>
        </p:txBody>
      </p:sp>
      <p:sp>
        <p:nvSpPr>
          <p:cNvPr id="500" name="Google Shape;500;p30"/>
          <p:cNvSpPr txBox="1"/>
          <p:nvPr/>
        </p:nvSpPr>
        <p:spPr>
          <a:xfrm>
            <a:off x="4600910" y="185641"/>
            <a:ext cx="395498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Calibri"/>
                <a:ea typeface="Calibri"/>
                <a:cs typeface="Calibri"/>
                <a:sym typeface="Calibri"/>
              </a:rPr>
              <a:t>Cleaning Data and Feature Engineering typically take 80% of time of a Data Science Project!</a:t>
            </a:r>
            <a:endParaRPr/>
          </a:p>
        </p:txBody>
      </p:sp>
      <p:pic>
        <p:nvPicPr>
          <p:cNvPr id="501" name="Google Shape;501;p30"/>
          <p:cNvPicPr preferRelativeResize="0"/>
          <p:nvPr/>
        </p:nvPicPr>
        <p:blipFill rotWithShape="1">
          <a:blip r:embed="rId3">
            <a:alphaModFix/>
          </a:blip>
          <a:srcRect b="0" l="0" r="0" t="0"/>
          <a:stretch/>
        </p:blipFill>
        <p:spPr>
          <a:xfrm>
            <a:off x="8853346" y="986299"/>
            <a:ext cx="2971800" cy="1815883"/>
          </a:xfrm>
          <a:prstGeom prst="rect">
            <a:avLst/>
          </a:prstGeom>
          <a:noFill/>
          <a:ln>
            <a:noFill/>
          </a:ln>
        </p:spPr>
      </p:pic>
      <p:sp>
        <p:nvSpPr>
          <p:cNvPr id="502" name="Google Shape;502;p30"/>
          <p:cNvSpPr txBox="1"/>
          <p:nvPr/>
        </p:nvSpPr>
        <p:spPr>
          <a:xfrm>
            <a:off x="9065930" y="200054"/>
            <a:ext cx="2638936"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A feature is typically</a:t>
            </a:r>
            <a:endParaRPr/>
          </a:p>
          <a:p>
            <a:pPr indent="0" lvl="0" marL="0" marR="0" rtl="0" algn="ctr">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a column in a data set</a:t>
            </a:r>
            <a:endParaRPr b="0" i="0" sz="1400" u="none" cap="none" strike="noStrike">
              <a:solidFill>
                <a:srgbClr val="FF0000"/>
              </a:solidFill>
              <a:latin typeface="Arial"/>
              <a:ea typeface="Arial"/>
              <a:cs typeface="Arial"/>
              <a:sym typeface="Arial"/>
            </a:endParaRPr>
          </a:p>
        </p:txBody>
      </p:sp>
      <p:pic>
        <p:nvPicPr>
          <p:cNvPr id="503" name="Google Shape;503;p30"/>
          <p:cNvPicPr preferRelativeResize="0"/>
          <p:nvPr/>
        </p:nvPicPr>
        <p:blipFill rotWithShape="1">
          <a:blip r:embed="rId4">
            <a:alphaModFix/>
          </a:blip>
          <a:srcRect b="0" l="0" r="0" t="0"/>
          <a:stretch/>
        </p:blipFill>
        <p:spPr>
          <a:xfrm>
            <a:off x="10642578" y="4786318"/>
            <a:ext cx="1485700" cy="1400175"/>
          </a:xfrm>
          <a:prstGeom prst="rect">
            <a:avLst/>
          </a:prstGeom>
          <a:noFill/>
          <a:ln>
            <a:noFill/>
          </a:ln>
        </p:spPr>
      </p:pic>
      <p:pic>
        <p:nvPicPr>
          <p:cNvPr id="504" name="Google Shape;504;p30"/>
          <p:cNvPicPr preferRelativeResize="0"/>
          <p:nvPr/>
        </p:nvPicPr>
        <p:blipFill rotWithShape="1">
          <a:blip r:embed="rId5">
            <a:alphaModFix/>
          </a:blip>
          <a:srcRect b="0" l="-6" r="0" t="0"/>
          <a:stretch/>
        </p:blipFill>
        <p:spPr>
          <a:xfrm>
            <a:off x="8919611" y="4786318"/>
            <a:ext cx="543221" cy="1441207"/>
          </a:xfrm>
          <a:prstGeom prst="rect">
            <a:avLst/>
          </a:prstGeom>
          <a:noFill/>
          <a:ln>
            <a:noFill/>
          </a:ln>
        </p:spPr>
      </p:pic>
      <p:sp>
        <p:nvSpPr>
          <p:cNvPr id="505" name="Google Shape;505;p30"/>
          <p:cNvSpPr/>
          <p:nvPr/>
        </p:nvSpPr>
        <p:spPr>
          <a:xfrm>
            <a:off x="9801225" y="5316684"/>
            <a:ext cx="584173" cy="298309"/>
          </a:xfrm>
          <a:prstGeom prst="rightArrow">
            <a:avLst>
              <a:gd fmla="val 50000" name="adj1"/>
              <a:gd fmla="val 50000" name="adj2"/>
            </a:avLst>
          </a:prstGeom>
          <a:solidFill>
            <a:schemeClr val="accent1"/>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6" name="Google Shape;506;p30"/>
          <p:cNvSpPr txBox="1"/>
          <p:nvPr/>
        </p:nvSpPr>
        <p:spPr>
          <a:xfrm>
            <a:off x="9065930" y="4126161"/>
            <a:ext cx="263893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One-Hot Encoding</a:t>
            </a:r>
            <a:endParaRPr b="0" i="0" sz="1400" u="none" cap="none" strike="noStrike">
              <a:solidFill>
                <a:srgbClr val="FF0000"/>
              </a:solidFill>
              <a:latin typeface="Arial"/>
              <a:ea typeface="Arial"/>
              <a:cs typeface="Arial"/>
              <a:sym typeface="Arial"/>
            </a:endParaRPr>
          </a:p>
        </p:txBody>
      </p:sp>
      <p:sp>
        <p:nvSpPr>
          <p:cNvPr id="507" name="Google Shape;507;p30"/>
          <p:cNvSpPr txBox="1"/>
          <p:nvPr/>
        </p:nvSpPr>
        <p:spPr>
          <a:xfrm>
            <a:off x="136367" y="671056"/>
            <a:ext cx="3929589"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70C0"/>
                </a:solidFill>
                <a:latin typeface="Calibri"/>
                <a:ea typeface="Calibri"/>
                <a:cs typeface="Calibri"/>
                <a:sym typeface="Calibri"/>
              </a:rPr>
              <a:t>"Feature engineering is the process of transforming raw data into features that better represent the underlying problem to the predictive models, resulting in improved model accuracy on unseen data."  - Dr. Jason Brownlee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1"/>
          <p:cNvSpPr txBox="1"/>
          <p:nvPr/>
        </p:nvSpPr>
        <p:spPr>
          <a:xfrm>
            <a:off x="0" y="0"/>
            <a:ext cx="591391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Feature Engineering Tools – part 1</a:t>
            </a:r>
            <a:endParaRPr b="1" i="0" sz="2800" u="none" cap="none" strike="noStrike">
              <a:solidFill>
                <a:srgbClr val="0070C0"/>
              </a:solidFill>
              <a:latin typeface="Calibri"/>
              <a:ea typeface="Calibri"/>
              <a:cs typeface="Calibri"/>
              <a:sym typeface="Calibri"/>
            </a:endParaRPr>
          </a:p>
        </p:txBody>
      </p:sp>
      <p:sp>
        <p:nvSpPr>
          <p:cNvPr id="513" name="Google Shape;513;p31"/>
          <p:cNvSpPr txBox="1"/>
          <p:nvPr/>
        </p:nvSpPr>
        <p:spPr>
          <a:xfrm>
            <a:off x="177468" y="1037816"/>
            <a:ext cx="5213929" cy="452431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FF0000"/>
                </a:solidFill>
                <a:latin typeface="Calibri"/>
                <a:ea typeface="Calibri"/>
                <a:cs typeface="Calibri"/>
                <a:sym typeface="Calibri"/>
              </a:rPr>
              <a:t>Pandas, NumPy, Matplotlib, Seaborn</a:t>
            </a:r>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FF0000"/>
                </a:solidFill>
                <a:latin typeface="Calibri"/>
                <a:ea typeface="Calibri"/>
                <a:cs typeface="Calibri"/>
                <a:sym typeface="Calibri"/>
              </a:rPr>
              <a:t>Scikit-learn Dataset transformations:</a:t>
            </a:r>
            <a:br>
              <a:rPr b="0" i="0" lang="en-US" sz="1200" u="none" cap="none" strike="noStrike">
                <a:solidFill>
                  <a:srgbClr val="000000"/>
                </a:solidFill>
                <a:latin typeface="Calibri"/>
                <a:ea typeface="Calibri"/>
                <a:cs typeface="Calibri"/>
                <a:sym typeface="Calibri"/>
              </a:rPr>
            </a:br>
            <a:r>
              <a:rPr b="0" i="0" lang="en-US" sz="1200" u="sng" cap="none" strike="noStrike">
                <a:solidFill>
                  <a:srgbClr val="000000"/>
                </a:solidFill>
                <a:latin typeface="Calibri"/>
                <a:ea typeface="Calibri"/>
                <a:cs typeface="Calibri"/>
                <a:sym typeface="Calibri"/>
                <a:hlinkClick r:id="rId3">
                  <a:extLst>
                    <a:ext uri="{A12FA001-AC4F-418D-AE19-62706E023703}">
                      <ahyp:hlinkClr val="tx"/>
                    </a:ext>
                  </a:extLst>
                </a:hlinkClick>
              </a:rPr>
              <a:t>https://scikit-learn.org/stable/data_transforms.html</a:t>
            </a:r>
            <a:r>
              <a:rPr b="0" i="0" lang="en-US" sz="1200" u="none" cap="none" strike="noStrike">
                <a:solidFill>
                  <a:srgbClr val="000000"/>
                </a:solidFill>
                <a:latin typeface="Calibri"/>
                <a:ea typeface="Calibri"/>
                <a:cs typeface="Calibri"/>
                <a:sym typeface="Calibri"/>
              </a:rPr>
              <a:t> </a:t>
            </a:r>
            <a:endParaRPr/>
          </a:p>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FF0000"/>
                </a:solidFill>
                <a:latin typeface="Calibri"/>
                <a:ea typeface="Calibri"/>
                <a:cs typeface="Calibri"/>
                <a:sym typeface="Calibri"/>
              </a:rPr>
              <a:t>6.1. Pipelines and composite estimators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6.1.1. Pipeline: chaining estimators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6.1.2. Transforming target in regression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6.1.3. FeatureUnion: composite feature spaces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6.1.4. ColumnTransformer for heterogeneous data</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6.1.5. Visualizing Composite Estimators</a:t>
            </a:r>
            <a:endParaRPr/>
          </a:p>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FF0000"/>
                </a:solidFill>
                <a:latin typeface="Calibri"/>
                <a:ea typeface="Calibri"/>
                <a:cs typeface="Calibri"/>
                <a:sym typeface="Calibri"/>
              </a:rPr>
              <a:t>6.2. Feature extraction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6.2.1. Loading features from dicts</a:t>
            </a:r>
            <a:endParaRPr b="0" i="0" sz="12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6.2.2. Feature hashing</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6.2.3. Text feature extraction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6.2.4. Image feature extraction</a:t>
            </a:r>
            <a:endParaRPr/>
          </a:p>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FF0000"/>
                </a:solidFill>
                <a:latin typeface="Calibri"/>
                <a:ea typeface="Calibri"/>
                <a:cs typeface="Calibri"/>
                <a:sym typeface="Calibri"/>
              </a:rPr>
              <a:t>6.3. Preprocessing data</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6.3.1. Standardization, or mean removal and variance scaling</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6.3.2. Non-linear transformation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6.3.3. Normalization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6.3.4. Encoding categorical features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6.3.5. Discretization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6.3.6. Imputation of missing values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6.3.7. Generating polynomial features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6.3.8. Custom transformers</a:t>
            </a:r>
            <a:endParaRPr/>
          </a:p>
        </p:txBody>
      </p:sp>
      <p:sp>
        <p:nvSpPr>
          <p:cNvPr id="514" name="Google Shape;514;p31"/>
          <p:cNvSpPr txBox="1"/>
          <p:nvPr/>
        </p:nvSpPr>
        <p:spPr>
          <a:xfrm>
            <a:off x="6700820" y="335845"/>
            <a:ext cx="4479634" cy="618630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FF0000"/>
                </a:solidFill>
                <a:latin typeface="Calibri"/>
                <a:ea typeface="Calibri"/>
                <a:cs typeface="Calibri"/>
                <a:sym typeface="Calibri"/>
              </a:rPr>
              <a:t>6.4. Imputation of missing values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6.4.1. Univariate vs. Multivariate Imputation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6.4.2. Univariate feature imputation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6.4.3. Multivariate feature imputation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6.4.4. References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6.4.5. Nearest neighbors imputation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6.4.6. Marking imputed values</a:t>
            </a:r>
            <a:endParaRPr/>
          </a:p>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FF0000"/>
                </a:solidFill>
                <a:latin typeface="Calibri"/>
                <a:ea typeface="Calibri"/>
                <a:cs typeface="Calibri"/>
                <a:sym typeface="Calibri"/>
              </a:rPr>
              <a:t>6.5. Unsupervised dimensionality reduction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6.5.1. PCA: principal component analysis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6.5.2. Random projections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6.5.3. Feature agglomeration</a:t>
            </a:r>
            <a:endParaRPr/>
          </a:p>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FF0000"/>
                </a:solidFill>
                <a:latin typeface="Calibri"/>
                <a:ea typeface="Calibri"/>
                <a:cs typeface="Calibri"/>
                <a:sym typeface="Calibri"/>
              </a:rPr>
              <a:t>6.6. Random Projection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6.6.1. The Johnson-Lindenstrauss lemma</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6.6.2. Gaussian random projection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6.6.3. Sparse random projection</a:t>
            </a:r>
            <a:endParaRPr/>
          </a:p>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FF0000"/>
                </a:solidFill>
                <a:latin typeface="Calibri"/>
                <a:ea typeface="Calibri"/>
                <a:cs typeface="Calibri"/>
                <a:sym typeface="Calibri"/>
              </a:rPr>
              <a:t>6.7. Kernel Approximatio</a:t>
            </a:r>
            <a:r>
              <a:rPr b="0" i="0" lang="en-US" sz="1200" u="none" cap="none" strike="noStrike">
                <a:solidFill>
                  <a:srgbClr val="000000"/>
                </a:solidFill>
                <a:latin typeface="Calibri"/>
                <a:ea typeface="Calibri"/>
                <a:cs typeface="Calibri"/>
                <a:sym typeface="Calibri"/>
              </a:rPr>
              <a:t>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6.7.1. Nystroem Method for Kernel Approximation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6.7.2. Radial Basis Function Kernel</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6.7.3. Additive Chi Squared Kernel</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6.7.4. Skewed Chi Squared Kernel</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6.7.5. Polynomial Kernel Approximation via Tensor Sketch</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6.7.6. Mathematical Details</a:t>
            </a:r>
            <a:endParaRPr/>
          </a:p>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FF0000"/>
                </a:solidFill>
                <a:latin typeface="Calibri"/>
                <a:ea typeface="Calibri"/>
                <a:cs typeface="Calibri"/>
                <a:sym typeface="Calibri"/>
              </a:rPr>
              <a:t>6.8. Pairwise metrics, Affinities and Kernels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6.8.1. Cosine similarity</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6.8.2. Linear kernel</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6.8.3. Polynomial kernel</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6.8.4. Sigmoid kernel</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6.8.5. RBF kernel</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6.8.6. Laplacian kernel</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6.8.7. Chi-squared kernel</a:t>
            </a:r>
            <a:endParaRPr/>
          </a:p>
          <a:p>
            <a:pPr indent="-285750" lvl="0" marL="285750" marR="0" rtl="0" algn="l">
              <a:lnSpc>
                <a:spcPct val="100000"/>
              </a:lnSpc>
              <a:spcBef>
                <a:spcPts val="0"/>
              </a:spcBef>
              <a:spcAft>
                <a:spcPts val="0"/>
              </a:spcAft>
              <a:buClr>
                <a:srgbClr val="000000"/>
              </a:buClr>
              <a:buSzPts val="1200"/>
              <a:buFont typeface="Arial"/>
              <a:buChar char="•"/>
            </a:pPr>
            <a:r>
              <a:rPr b="1" i="0" lang="en-US" sz="1200" u="none" cap="none" strike="noStrike">
                <a:solidFill>
                  <a:srgbClr val="FF0000"/>
                </a:solidFill>
                <a:latin typeface="Calibri"/>
                <a:ea typeface="Calibri"/>
                <a:cs typeface="Calibri"/>
                <a:sym typeface="Calibri"/>
              </a:rPr>
              <a:t>6.9. Transforming the prediction target (y)</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6.9.1. Label binarization</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alibri"/>
                <a:ea typeface="Calibri"/>
                <a:cs typeface="Calibri"/>
                <a:sym typeface="Calibri"/>
              </a:rPr>
              <a:t>6.9.2. Label encoding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2"/>
          <p:cNvSpPr txBox="1"/>
          <p:nvPr/>
        </p:nvSpPr>
        <p:spPr>
          <a:xfrm>
            <a:off x="0" y="0"/>
            <a:ext cx="73152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PCA = Principal Component Analysis</a:t>
            </a:r>
            <a:endParaRPr/>
          </a:p>
        </p:txBody>
      </p:sp>
      <p:pic>
        <p:nvPicPr>
          <p:cNvPr id="520" name="Google Shape;520;p32"/>
          <p:cNvPicPr preferRelativeResize="0"/>
          <p:nvPr/>
        </p:nvPicPr>
        <p:blipFill rotWithShape="1">
          <a:blip r:embed="rId3">
            <a:alphaModFix/>
          </a:blip>
          <a:srcRect b="0" l="0" r="0" t="0"/>
          <a:stretch/>
        </p:blipFill>
        <p:spPr>
          <a:xfrm>
            <a:off x="855406" y="1316655"/>
            <a:ext cx="10731910" cy="422468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3"/>
          <p:cNvSpPr txBox="1"/>
          <p:nvPr/>
        </p:nvSpPr>
        <p:spPr>
          <a:xfrm>
            <a:off x="4352081" y="843340"/>
            <a:ext cx="7839919"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original SVM algorithm was invented by Vladimir N. Vapnik and Alexey Ya. Chervonenkis in 1963. In 1992, Bernhard E. Boser, Isabelle M. Guyon and Vladimir N. Vapnik suggested a way to create nonlinear classifiers by applying the kernel trick to maximum-margin hyperplanes.</a:t>
            </a:r>
            <a:endParaRPr b="0" i="0" sz="1400" u="none" cap="none" strike="noStrike">
              <a:solidFill>
                <a:srgbClr val="000000"/>
              </a:solidFill>
              <a:latin typeface="Arial"/>
              <a:ea typeface="Arial"/>
              <a:cs typeface="Arial"/>
              <a:sym typeface="Arial"/>
            </a:endParaRPr>
          </a:p>
        </p:txBody>
      </p:sp>
      <p:pic>
        <p:nvPicPr>
          <p:cNvPr id="526" name="Google Shape;526;p33"/>
          <p:cNvPicPr preferRelativeResize="0"/>
          <p:nvPr/>
        </p:nvPicPr>
        <p:blipFill rotWithShape="1">
          <a:blip r:embed="rId3">
            <a:alphaModFix/>
          </a:blip>
          <a:srcRect b="0" l="0" r="0" t="0"/>
          <a:stretch/>
        </p:blipFill>
        <p:spPr>
          <a:xfrm>
            <a:off x="0" y="0"/>
            <a:ext cx="2413000" cy="2413000"/>
          </a:xfrm>
          <a:prstGeom prst="rect">
            <a:avLst/>
          </a:prstGeom>
          <a:noFill/>
          <a:ln>
            <a:noFill/>
          </a:ln>
        </p:spPr>
      </p:pic>
      <p:sp>
        <p:nvSpPr>
          <p:cNvPr id="527" name="Google Shape;527;p33"/>
          <p:cNvSpPr txBox="1"/>
          <p:nvPr/>
        </p:nvSpPr>
        <p:spPr>
          <a:xfrm>
            <a:off x="0" y="2413000"/>
            <a:ext cx="222233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Vladimir N. Vapnik</a:t>
            </a:r>
            <a:endParaRPr b="0" i="0" sz="1800" u="none" cap="none" strike="noStrike">
              <a:solidFill>
                <a:schemeClr val="dk1"/>
              </a:solidFill>
              <a:latin typeface="Calibri"/>
              <a:ea typeface="Calibri"/>
              <a:cs typeface="Calibri"/>
              <a:sym typeface="Calibri"/>
            </a:endParaRPr>
          </a:p>
        </p:txBody>
      </p:sp>
      <p:sp>
        <p:nvSpPr>
          <p:cNvPr id="528" name="Google Shape;528;p33"/>
          <p:cNvSpPr txBox="1"/>
          <p:nvPr/>
        </p:nvSpPr>
        <p:spPr>
          <a:xfrm>
            <a:off x="2248816" y="2413000"/>
            <a:ext cx="240753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Alexey Chervonenkis</a:t>
            </a:r>
            <a:endParaRPr b="0" i="0" sz="1800" u="none" cap="none" strike="noStrike">
              <a:solidFill>
                <a:schemeClr val="dk1"/>
              </a:solidFill>
              <a:latin typeface="Calibri"/>
              <a:ea typeface="Calibri"/>
              <a:cs typeface="Calibri"/>
              <a:sym typeface="Calibri"/>
            </a:endParaRPr>
          </a:p>
        </p:txBody>
      </p:sp>
      <p:pic>
        <p:nvPicPr>
          <p:cNvPr id="529" name="Google Shape;529;p33"/>
          <p:cNvPicPr preferRelativeResize="0"/>
          <p:nvPr/>
        </p:nvPicPr>
        <p:blipFill rotWithShape="1">
          <a:blip r:embed="rId4">
            <a:alphaModFix/>
          </a:blip>
          <a:srcRect b="0" l="0" r="0" t="0"/>
          <a:stretch/>
        </p:blipFill>
        <p:spPr>
          <a:xfrm>
            <a:off x="-1" y="2898117"/>
            <a:ext cx="1765455" cy="2655245"/>
          </a:xfrm>
          <a:prstGeom prst="rect">
            <a:avLst/>
          </a:prstGeom>
          <a:noFill/>
          <a:ln>
            <a:noFill/>
          </a:ln>
        </p:spPr>
      </p:pic>
      <p:sp>
        <p:nvSpPr>
          <p:cNvPr id="530" name="Google Shape;530;p33"/>
          <p:cNvSpPr txBox="1"/>
          <p:nvPr/>
        </p:nvSpPr>
        <p:spPr>
          <a:xfrm>
            <a:off x="0" y="5574290"/>
            <a:ext cx="195612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Bernhard E. Boser</a:t>
            </a:r>
            <a:endParaRPr b="0" i="0" sz="1800" u="none" cap="none" strike="noStrike">
              <a:solidFill>
                <a:schemeClr val="dk1"/>
              </a:solidFill>
              <a:latin typeface="Calibri"/>
              <a:ea typeface="Calibri"/>
              <a:cs typeface="Calibri"/>
              <a:sym typeface="Calibri"/>
            </a:endParaRPr>
          </a:p>
        </p:txBody>
      </p:sp>
      <p:sp>
        <p:nvSpPr>
          <p:cNvPr id="531" name="Google Shape;531;p33"/>
          <p:cNvSpPr txBox="1"/>
          <p:nvPr/>
        </p:nvSpPr>
        <p:spPr>
          <a:xfrm>
            <a:off x="2014844" y="4998602"/>
            <a:ext cx="21591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Isabelle M. Guyon</a:t>
            </a:r>
            <a:endParaRPr b="0" i="0" sz="1800" u="none" cap="none" strike="noStrike">
              <a:solidFill>
                <a:schemeClr val="dk1"/>
              </a:solidFill>
              <a:latin typeface="Calibri"/>
              <a:ea typeface="Calibri"/>
              <a:cs typeface="Calibri"/>
              <a:sym typeface="Calibri"/>
            </a:endParaRPr>
          </a:p>
        </p:txBody>
      </p:sp>
      <p:sp>
        <p:nvSpPr>
          <p:cNvPr id="532" name="Google Shape;532;p33"/>
          <p:cNvSpPr txBox="1"/>
          <p:nvPr/>
        </p:nvSpPr>
        <p:spPr>
          <a:xfrm>
            <a:off x="5393803" y="231494"/>
            <a:ext cx="6423949"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Support Vector Machine (SVM)</a:t>
            </a:r>
            <a:endParaRPr b="1" i="0" sz="3200" u="none" cap="none" strike="noStrike">
              <a:solidFill>
                <a:schemeClr val="dk1"/>
              </a:solidFill>
              <a:latin typeface="Calibri"/>
              <a:ea typeface="Calibri"/>
              <a:cs typeface="Calibri"/>
              <a:sym typeface="Calibri"/>
            </a:endParaRPr>
          </a:p>
        </p:txBody>
      </p:sp>
      <p:pic>
        <p:nvPicPr>
          <p:cNvPr id="533" name="Google Shape;533;p33"/>
          <p:cNvPicPr preferRelativeResize="0"/>
          <p:nvPr/>
        </p:nvPicPr>
        <p:blipFill rotWithShape="1">
          <a:blip r:embed="rId5">
            <a:alphaModFix/>
          </a:blip>
          <a:srcRect b="0" l="0" r="0" t="0"/>
          <a:stretch/>
        </p:blipFill>
        <p:spPr>
          <a:xfrm>
            <a:off x="9537539" y="3577705"/>
            <a:ext cx="2654461" cy="1199849"/>
          </a:xfrm>
          <a:prstGeom prst="rect">
            <a:avLst/>
          </a:prstGeom>
          <a:noFill/>
          <a:ln>
            <a:noFill/>
          </a:ln>
        </p:spPr>
      </p:pic>
      <p:pic>
        <p:nvPicPr>
          <p:cNvPr id="534" name="Google Shape;534;p33"/>
          <p:cNvPicPr preferRelativeResize="0"/>
          <p:nvPr/>
        </p:nvPicPr>
        <p:blipFill rotWithShape="1">
          <a:blip r:embed="rId6">
            <a:alphaModFix/>
          </a:blip>
          <a:srcRect b="0" l="0" r="0" t="0"/>
          <a:stretch/>
        </p:blipFill>
        <p:spPr>
          <a:xfrm>
            <a:off x="9410218" y="5183268"/>
            <a:ext cx="2781782" cy="1520708"/>
          </a:xfrm>
          <a:prstGeom prst="rect">
            <a:avLst/>
          </a:prstGeom>
          <a:noFill/>
          <a:ln>
            <a:noFill/>
          </a:ln>
        </p:spPr>
      </p:pic>
      <p:sp>
        <p:nvSpPr>
          <p:cNvPr id="535" name="Google Shape;535;p33"/>
          <p:cNvSpPr txBox="1"/>
          <p:nvPr/>
        </p:nvSpPr>
        <p:spPr>
          <a:xfrm>
            <a:off x="4401945" y="2070740"/>
            <a:ext cx="5037596" cy="480131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vanilla </a:t>
            </a:r>
            <a:r>
              <a:rPr b="1" i="0" lang="en-US" sz="1800" u="none" cap="none" strike="noStrike">
                <a:solidFill>
                  <a:srgbClr val="FF0000"/>
                </a:solidFill>
                <a:latin typeface="Calibri"/>
                <a:ea typeface="Calibri"/>
                <a:cs typeface="Calibri"/>
                <a:sym typeface="Calibri"/>
              </a:rPr>
              <a:t>SVM</a:t>
            </a:r>
            <a:r>
              <a:rPr b="0" i="0" lang="en-US" sz="1800" u="none" cap="none" strike="noStrike">
                <a:solidFill>
                  <a:schemeClr val="dk1"/>
                </a:solidFill>
                <a:latin typeface="Calibri"/>
                <a:ea typeface="Calibri"/>
                <a:cs typeface="Calibri"/>
                <a:sym typeface="Calibri"/>
              </a:rPr>
              <a:t> is a type of </a:t>
            </a:r>
            <a:r>
              <a:rPr b="1" i="0" lang="en-US" sz="1800" u="none" cap="none" strike="noStrike">
                <a:solidFill>
                  <a:srgbClr val="FF0000"/>
                </a:solidFill>
                <a:latin typeface="Calibri"/>
                <a:ea typeface="Calibri"/>
                <a:cs typeface="Calibri"/>
                <a:sym typeface="Calibri"/>
              </a:rPr>
              <a:t>linear separator</a:t>
            </a:r>
            <a:r>
              <a:rPr b="0" i="0" lang="en-US" sz="1800" u="none" cap="none" strike="noStrike">
                <a:solidFill>
                  <a:schemeClr val="dk1"/>
                </a:solidFill>
                <a:latin typeface="Calibri"/>
                <a:ea typeface="Calibri"/>
                <a:cs typeface="Calibri"/>
                <a:sym typeface="Calibri"/>
              </a:rPr>
              <a:t>. We draw a straight line through our data down the middle to separate it into two classes.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If we can't draw a line through data, we can transform the data into a feature representation where the separation becomes possible.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“kernel trick” </a:t>
            </a:r>
            <a:r>
              <a:rPr b="0" i="0" lang="en-US" sz="1800" u="none" cap="none" strike="noStrike">
                <a:solidFill>
                  <a:schemeClr val="dk1"/>
                </a:solidFill>
                <a:latin typeface="Calibri"/>
                <a:ea typeface="Calibri"/>
                <a:cs typeface="Calibri"/>
                <a:sym typeface="Calibri"/>
              </a:rPr>
              <a:t>– use “kernel functions”, which enable them to operate in a high-dimensional, implicit feature space without ever computing the coordinates of the data in that space, but rather by simply computing the inner products between the images of all pairs of data in the feature space. This operation is often computationally cheaper than the explicit computation of the coordinates. This approach is called the "kernel trick".</a:t>
            </a:r>
            <a:endParaRPr b="0" i="0" sz="1400" u="none" cap="none" strike="noStrike">
              <a:solidFill>
                <a:srgbClr val="000000"/>
              </a:solidFill>
              <a:latin typeface="Arial"/>
              <a:ea typeface="Arial"/>
              <a:cs typeface="Arial"/>
              <a:sym typeface="Arial"/>
            </a:endParaRPr>
          </a:p>
        </p:txBody>
      </p:sp>
      <p:pic>
        <p:nvPicPr>
          <p:cNvPr id="536" name="Google Shape;536;p33"/>
          <p:cNvPicPr preferRelativeResize="0"/>
          <p:nvPr/>
        </p:nvPicPr>
        <p:blipFill rotWithShape="1">
          <a:blip r:embed="rId7">
            <a:alphaModFix/>
          </a:blip>
          <a:srcRect b="0" l="0" r="0" t="0"/>
          <a:stretch/>
        </p:blipFill>
        <p:spPr>
          <a:xfrm>
            <a:off x="9718254" y="1884376"/>
            <a:ext cx="2421754" cy="1426580"/>
          </a:xfrm>
          <a:prstGeom prst="rect">
            <a:avLst/>
          </a:prstGeom>
          <a:noFill/>
          <a:ln>
            <a:noFill/>
          </a:ln>
        </p:spPr>
      </p:pic>
      <p:pic>
        <p:nvPicPr>
          <p:cNvPr id="537" name="Google Shape;537;p33"/>
          <p:cNvPicPr preferRelativeResize="0"/>
          <p:nvPr/>
        </p:nvPicPr>
        <p:blipFill rotWithShape="1">
          <a:blip r:embed="rId8">
            <a:alphaModFix/>
          </a:blip>
          <a:srcRect b="0" l="0" r="0" t="0"/>
          <a:stretch/>
        </p:blipFill>
        <p:spPr>
          <a:xfrm>
            <a:off x="2404800" y="-4831"/>
            <a:ext cx="1919022" cy="2302045"/>
          </a:xfrm>
          <a:prstGeom prst="rect">
            <a:avLst/>
          </a:prstGeom>
          <a:noFill/>
          <a:ln>
            <a:noFill/>
          </a:ln>
        </p:spPr>
      </p:pic>
      <p:pic>
        <p:nvPicPr>
          <p:cNvPr id="538" name="Google Shape;538;p33"/>
          <p:cNvPicPr preferRelativeResize="0"/>
          <p:nvPr/>
        </p:nvPicPr>
        <p:blipFill rotWithShape="1">
          <a:blip r:embed="rId9">
            <a:alphaModFix/>
          </a:blip>
          <a:srcRect b="0" l="0" r="0" t="0"/>
          <a:stretch/>
        </p:blipFill>
        <p:spPr>
          <a:xfrm>
            <a:off x="1987345" y="2898117"/>
            <a:ext cx="1991463" cy="210048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4"/>
          <p:cNvSpPr txBox="1"/>
          <p:nvPr/>
        </p:nvSpPr>
        <p:spPr>
          <a:xfrm>
            <a:off x="208547" y="0"/>
            <a:ext cx="6833937" cy="24313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SVM Continued ...</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nonlinear classification problem can be converted to a linear classification problem by mapping the input vectors from the input space to a </a:t>
            </a:r>
            <a:r>
              <a:rPr b="1" i="0" lang="en-US" sz="1800" u="none" cap="none" strike="noStrike">
                <a:solidFill>
                  <a:srgbClr val="FF0000"/>
                </a:solidFill>
                <a:latin typeface="Calibri"/>
                <a:ea typeface="Calibri"/>
                <a:cs typeface="Calibri"/>
                <a:sym typeface="Calibri"/>
              </a:rPr>
              <a:t>higher dimensional feature space</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a:t>
            </a:r>
            <a:r>
              <a:rPr b="1" i="0" lang="en-US" sz="1800" u="none" cap="none" strike="noStrike">
                <a:solidFill>
                  <a:srgbClr val="FF0000"/>
                </a:solidFill>
                <a:latin typeface="Calibri"/>
                <a:ea typeface="Calibri"/>
                <a:cs typeface="Calibri"/>
                <a:sym typeface="Calibri"/>
              </a:rPr>
              <a:t>kernel</a:t>
            </a:r>
            <a:r>
              <a:rPr b="0" i="0" lang="en-US" sz="1800" u="none" cap="none" strike="noStrike">
                <a:solidFill>
                  <a:srgbClr val="FF0000"/>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is a similarity function. It is a function that you, as the domain expert, provide to a machine learning algorithm. It takes two inputs and spits out how similar they are. You use kernels instead of dot-products of your vectors.</a:t>
            </a:r>
            <a:endParaRPr b="0" i="0" sz="1400" u="none" cap="none" strike="noStrike">
              <a:solidFill>
                <a:srgbClr val="000000"/>
              </a:solidFill>
              <a:latin typeface="Arial"/>
              <a:ea typeface="Arial"/>
              <a:cs typeface="Arial"/>
              <a:sym typeface="Arial"/>
            </a:endParaRPr>
          </a:p>
        </p:txBody>
      </p:sp>
      <p:pic>
        <p:nvPicPr>
          <p:cNvPr id="544" name="Google Shape;544;p34"/>
          <p:cNvPicPr preferRelativeResize="0"/>
          <p:nvPr/>
        </p:nvPicPr>
        <p:blipFill rotWithShape="1">
          <a:blip r:embed="rId3">
            <a:alphaModFix/>
          </a:blip>
          <a:srcRect b="0" l="0" r="0" t="0"/>
          <a:stretch/>
        </p:blipFill>
        <p:spPr>
          <a:xfrm>
            <a:off x="7042484" y="0"/>
            <a:ext cx="5029493" cy="2004595"/>
          </a:xfrm>
          <a:prstGeom prst="rect">
            <a:avLst/>
          </a:prstGeom>
          <a:noFill/>
          <a:ln>
            <a:noFill/>
          </a:ln>
        </p:spPr>
      </p:pic>
      <p:sp>
        <p:nvSpPr>
          <p:cNvPr id="545" name="Google Shape;545;p34"/>
          <p:cNvSpPr txBox="1"/>
          <p:nvPr/>
        </p:nvSpPr>
        <p:spPr>
          <a:xfrm>
            <a:off x="208547" y="2960600"/>
            <a:ext cx="11863430" cy="37856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Many machine learning algorithms can be expressed entirely in terms of dot products.</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Calibri"/>
                <a:ea typeface="Calibri"/>
                <a:cs typeface="Calibri"/>
                <a:sym typeface="Calibri"/>
              </a:rPr>
              <a:t>Mercer's theorem:  </a:t>
            </a:r>
            <a:r>
              <a:rPr b="0" i="0" lang="en-US" sz="1600" u="none" cap="none" strike="noStrike">
                <a:solidFill>
                  <a:srgbClr val="0070C0"/>
                </a:solidFill>
                <a:latin typeface="Calibri"/>
                <a:ea typeface="Calibri"/>
                <a:cs typeface="Calibri"/>
                <a:sym typeface="Calibri"/>
              </a:rPr>
              <a:t>Under some conditions, every kernel function can be expressed as a dot product in a (possibly infinite dimensional) feature space.</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In many cases, computing the kernel is easy, but computing the feature vector corresponding to the kernel is really really hard. The feature vector for even simple kernels can blow up in size.</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For kernels like the RBF (Radial Basis Function) kernel ( k(x,y) = exp( -(x-y)</a:t>
            </a:r>
            <a:r>
              <a:rPr b="0" baseline="30000" i="0" lang="en-US" sz="1600" u="none" cap="none" strike="noStrike">
                <a:solidFill>
                  <a:schemeClr val="dk1"/>
                </a:solidFill>
                <a:latin typeface="Calibri"/>
                <a:ea typeface="Calibri"/>
                <a:cs typeface="Calibri"/>
                <a:sym typeface="Calibri"/>
              </a:rPr>
              <a:t>2</a:t>
            </a:r>
            <a:r>
              <a:rPr b="0" i="0" lang="en-US" sz="1600" u="none" cap="none" strike="noStrike">
                <a:solidFill>
                  <a:schemeClr val="dk1"/>
                </a:solidFill>
                <a:latin typeface="Calibri"/>
                <a:ea typeface="Calibri"/>
                <a:cs typeface="Calibri"/>
                <a:sym typeface="Calibri"/>
              </a:rPr>
              <a:t>),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the corresponding feature vector is infinite dimensional. Yet, computing the kernel is almost trivial.</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Many machine learning algorithms can be written to </a:t>
            </a:r>
            <a:r>
              <a:rPr b="0" i="1" lang="en-US" sz="1600" u="none" cap="none" strike="noStrike">
                <a:solidFill>
                  <a:schemeClr val="dk1"/>
                </a:solidFill>
                <a:latin typeface="Calibri"/>
                <a:ea typeface="Calibri"/>
                <a:cs typeface="Calibri"/>
                <a:sym typeface="Calibri"/>
              </a:rPr>
              <a:t>only </a:t>
            </a:r>
            <a:r>
              <a:rPr b="0" i="0" lang="en-US" sz="1600" u="none" cap="none" strike="noStrike">
                <a:solidFill>
                  <a:schemeClr val="dk1"/>
                </a:solidFill>
                <a:latin typeface="Calibri"/>
                <a:ea typeface="Calibri"/>
                <a:cs typeface="Calibri"/>
                <a:sym typeface="Calibri"/>
              </a:rPr>
              <a:t>use dot products,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70C0"/>
                </a:solidFill>
                <a:latin typeface="Calibri"/>
                <a:ea typeface="Calibri"/>
                <a:cs typeface="Calibri"/>
                <a:sym typeface="Calibri"/>
              </a:rPr>
              <a:t>and then we can replace the dot products with kernels. </a:t>
            </a:r>
            <a:endParaRPr b="1" i="0" sz="16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By doing so, we don't have to use the feature vector at all. This means that we can work with highly complex, efficient-to-compute, and yet high performing kernels without ever having to write down the huge and potentially infinite dimensional feature vector.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Polynomial kernels can be thought of projecting a vector into a higher dimensional space.</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Gaussian kernel can be thought as a projection into infinite-dimensional space because its Taylor expansion has infinite number of elements.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5"/>
          <p:cNvSpPr/>
          <p:nvPr/>
        </p:nvSpPr>
        <p:spPr>
          <a:xfrm>
            <a:off x="82923" y="0"/>
            <a:ext cx="4893811" cy="18466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Calibri"/>
                <a:ea typeface="Calibri"/>
                <a:cs typeface="Calibri"/>
                <a:sym typeface="Calibri"/>
              </a:rPr>
              <a:t>K-Nearest Neighbors (KNN)</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rgbClr val="000000"/>
                </a:solidFill>
                <a:latin typeface="Calibri"/>
                <a:ea typeface="Calibri"/>
                <a:cs typeface="Calibri"/>
                <a:sym typeface="Calibri"/>
              </a:rPr>
              <a:t>Identify new data based on proximity to old data.</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"Tell me who your closest five friends are, </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and I will tell you who you are"</a:t>
            </a:r>
            <a:endParaRPr/>
          </a:p>
        </p:txBody>
      </p:sp>
      <p:pic>
        <p:nvPicPr>
          <p:cNvPr id="551" name="Google Shape;551;p35"/>
          <p:cNvPicPr preferRelativeResize="0"/>
          <p:nvPr/>
        </p:nvPicPr>
        <p:blipFill rotWithShape="1">
          <a:blip r:embed="rId3">
            <a:alphaModFix/>
          </a:blip>
          <a:srcRect b="0" l="0" r="0" t="0"/>
          <a:stretch/>
        </p:blipFill>
        <p:spPr>
          <a:xfrm>
            <a:off x="1497107" y="2897927"/>
            <a:ext cx="3263900" cy="2997200"/>
          </a:xfrm>
          <a:prstGeom prst="rect">
            <a:avLst/>
          </a:prstGeom>
          <a:noFill/>
          <a:ln>
            <a:noFill/>
          </a:ln>
        </p:spPr>
      </p:pic>
      <p:pic>
        <p:nvPicPr>
          <p:cNvPr id="552" name="Google Shape;552;p35"/>
          <p:cNvPicPr preferRelativeResize="0"/>
          <p:nvPr/>
        </p:nvPicPr>
        <p:blipFill rotWithShape="1">
          <a:blip r:embed="rId4">
            <a:alphaModFix/>
          </a:blip>
          <a:srcRect b="0" l="0" r="0" t="0"/>
          <a:stretch/>
        </p:blipFill>
        <p:spPr>
          <a:xfrm>
            <a:off x="6370820" y="3276717"/>
            <a:ext cx="4037399" cy="25134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6"/>
          <p:cNvSpPr txBox="1"/>
          <p:nvPr/>
        </p:nvSpPr>
        <p:spPr>
          <a:xfrm>
            <a:off x="0" y="0"/>
            <a:ext cx="3927423" cy="11695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K-means clustering </a:t>
            </a:r>
            <a:br>
              <a:rPr b="1" i="0" lang="en-US" sz="2800" u="none" cap="none" strike="noStrike">
                <a:solidFill>
                  <a:schemeClr val="dk1"/>
                </a:solidFill>
                <a:latin typeface="Calibri"/>
                <a:ea typeface="Calibri"/>
                <a:cs typeface="Calibri"/>
                <a:sym typeface="Calibri"/>
              </a:rPr>
            </a:br>
            <a:r>
              <a:rPr b="0" i="0" lang="en-US" sz="1400" u="none" cap="none" strike="noStrike">
                <a:solidFill>
                  <a:schemeClr val="dk1"/>
                </a:solidFill>
                <a:latin typeface="Calibri"/>
                <a:ea typeface="Calibri"/>
                <a:cs typeface="Calibri"/>
                <a:sym typeface="Calibri"/>
              </a:rPr>
              <a:t>Partition “n” observations into “k” clusters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in which each observation belongs to the cluster </a:t>
            </a:r>
            <a:br>
              <a:rPr b="0" i="0" lang="en-US" sz="1400" u="none" cap="none" strike="noStrike">
                <a:solidFill>
                  <a:schemeClr val="dk1"/>
                </a:solidFill>
                <a:latin typeface="Calibri"/>
                <a:ea typeface="Calibri"/>
                <a:cs typeface="Calibri"/>
                <a:sym typeface="Calibri"/>
              </a:rPr>
            </a:br>
            <a:r>
              <a:rPr b="0" i="0" lang="en-US" sz="1400" u="none" cap="none" strike="noStrike">
                <a:solidFill>
                  <a:schemeClr val="dk1"/>
                </a:solidFill>
                <a:latin typeface="Calibri"/>
                <a:ea typeface="Calibri"/>
                <a:cs typeface="Calibri"/>
                <a:sym typeface="Calibri"/>
              </a:rPr>
              <a:t>with the nearest mean </a:t>
            </a:r>
            <a:endParaRPr b="0" i="0" sz="1400" u="none" cap="none" strike="noStrike">
              <a:solidFill>
                <a:schemeClr val="dk1"/>
              </a:solidFill>
              <a:latin typeface="Calibri"/>
              <a:ea typeface="Calibri"/>
              <a:cs typeface="Calibri"/>
              <a:sym typeface="Calibri"/>
            </a:endParaRPr>
          </a:p>
        </p:txBody>
      </p:sp>
      <p:sp>
        <p:nvSpPr>
          <p:cNvPr id="558" name="Google Shape;558;p36"/>
          <p:cNvSpPr txBox="1"/>
          <p:nvPr/>
        </p:nvSpPr>
        <p:spPr>
          <a:xfrm>
            <a:off x="2296820" y="1549098"/>
            <a:ext cx="7459579" cy="16927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K-means algorithm finds clusters iterativly repeating two steps: </a:t>
            </a:r>
            <a:endParaRPr b="1" i="0" sz="20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chemeClr val="dk1"/>
                </a:solidFill>
                <a:latin typeface="Calibri"/>
                <a:ea typeface="Calibri"/>
                <a:cs typeface="Calibri"/>
                <a:sym typeface="Calibri"/>
              </a:rPr>
            </a:br>
            <a:r>
              <a:rPr b="0" i="0" lang="en-US" sz="1400" u="none" cap="none" strike="noStrike">
                <a:solidFill>
                  <a:schemeClr val="dk1"/>
                </a:solidFill>
                <a:latin typeface="Calibri"/>
                <a:ea typeface="Calibri"/>
                <a:cs typeface="Calibri"/>
                <a:sym typeface="Calibri"/>
              </a:rPr>
              <a:t>   - </a:t>
            </a:r>
            <a:r>
              <a:rPr b="1" i="0" lang="en-US" sz="1400" u="none" cap="none" strike="noStrike">
                <a:solidFill>
                  <a:srgbClr val="00B050"/>
                </a:solidFill>
                <a:latin typeface="Calibri"/>
                <a:ea typeface="Calibri"/>
                <a:cs typeface="Calibri"/>
                <a:sym typeface="Calibri"/>
              </a:rPr>
              <a:t>Assignment step</a:t>
            </a:r>
            <a:r>
              <a:rPr b="0" i="0" lang="en-US" sz="1400" u="none" cap="none" strike="noStrike">
                <a:solidFill>
                  <a:schemeClr val="dk1"/>
                </a:solidFill>
                <a:latin typeface="Calibri"/>
                <a:ea typeface="Calibri"/>
                <a:cs typeface="Calibri"/>
                <a:sym typeface="Calibri"/>
              </a:rPr>
              <a:t>: </a:t>
            </a:r>
            <a:br>
              <a:rPr b="0" i="0" lang="en-US" sz="1400" u="none" cap="none" strike="noStrike">
                <a:solidFill>
                  <a:schemeClr val="dk1"/>
                </a:solidFill>
                <a:latin typeface="Calibri"/>
                <a:ea typeface="Calibri"/>
                <a:cs typeface="Calibri"/>
                <a:sym typeface="Calibri"/>
              </a:rPr>
            </a:br>
            <a:r>
              <a:rPr b="0" i="0" lang="en-US" sz="1400" u="none" cap="none" strike="noStrike">
                <a:solidFill>
                  <a:schemeClr val="dk1"/>
                </a:solidFill>
                <a:latin typeface="Calibri"/>
                <a:ea typeface="Calibri"/>
                <a:cs typeface="Calibri"/>
                <a:sym typeface="Calibri"/>
              </a:rPr>
              <a:t>       Assign each observation to the cluster whose mean has the least squared Euclidean distance</a:t>
            </a:r>
            <a:br>
              <a:rPr b="0" i="0" lang="en-US" sz="1400" u="none" cap="none" strike="noStrike">
                <a:solidFill>
                  <a:schemeClr val="dk1"/>
                </a:solidFill>
                <a:latin typeface="Calibri"/>
                <a:ea typeface="Calibri"/>
                <a:cs typeface="Calibri"/>
                <a:sym typeface="Calibri"/>
              </a:rPr>
            </a:br>
            <a:r>
              <a:rPr b="0" i="0" lang="en-US" sz="1400" u="none" cap="none" strike="noStrike">
                <a:solidFill>
                  <a:schemeClr val="dk1"/>
                </a:solidFill>
                <a:latin typeface="Calibri"/>
                <a:ea typeface="Calibri"/>
                <a:cs typeface="Calibri"/>
                <a:sym typeface="Calibri"/>
              </a:rPr>
              <a:t>       (this is intuitively the "nearest" mean)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   - </a:t>
            </a:r>
            <a:r>
              <a:rPr b="1" i="0" lang="en-US" sz="1400" u="none" cap="none" strike="noStrike">
                <a:solidFill>
                  <a:srgbClr val="00B050"/>
                </a:solidFill>
                <a:latin typeface="Calibri"/>
                <a:ea typeface="Calibri"/>
                <a:cs typeface="Calibri"/>
                <a:sym typeface="Calibri"/>
              </a:rPr>
              <a:t>Update step</a:t>
            </a:r>
            <a:r>
              <a:rPr b="0" i="0" lang="en-US" sz="1400" u="none" cap="none" strike="noStrike">
                <a:solidFill>
                  <a:schemeClr val="dk1"/>
                </a:solidFill>
                <a:latin typeface="Calibri"/>
                <a:ea typeface="Calibri"/>
                <a:cs typeface="Calibri"/>
                <a:sym typeface="Calibri"/>
              </a:rPr>
              <a:t>: </a:t>
            </a:r>
            <a:br>
              <a:rPr b="0" i="0" lang="en-US" sz="1400" u="none" cap="none" strike="noStrike">
                <a:solidFill>
                  <a:schemeClr val="dk1"/>
                </a:solidFill>
                <a:latin typeface="Calibri"/>
                <a:ea typeface="Calibri"/>
                <a:cs typeface="Calibri"/>
                <a:sym typeface="Calibri"/>
              </a:rPr>
            </a:br>
            <a:r>
              <a:rPr b="0" i="0" lang="en-US" sz="1400" u="none" cap="none" strike="noStrike">
                <a:solidFill>
                  <a:schemeClr val="dk1"/>
                </a:solidFill>
                <a:latin typeface="Calibri"/>
                <a:ea typeface="Calibri"/>
                <a:cs typeface="Calibri"/>
                <a:sym typeface="Calibri"/>
              </a:rPr>
              <a:t>      Calculate the new means as centroids of the observations in the new clusters.</a:t>
            </a:r>
            <a:endParaRPr b="0" i="0" sz="1400" u="none" cap="none" strike="noStrike">
              <a:solidFill>
                <a:srgbClr val="000000"/>
              </a:solidFill>
              <a:latin typeface="Arial"/>
              <a:ea typeface="Arial"/>
              <a:cs typeface="Arial"/>
              <a:sym typeface="Arial"/>
            </a:endParaRPr>
          </a:p>
        </p:txBody>
      </p:sp>
      <p:pic>
        <p:nvPicPr>
          <p:cNvPr id="559" name="Google Shape;559;p36"/>
          <p:cNvPicPr preferRelativeResize="0"/>
          <p:nvPr/>
        </p:nvPicPr>
        <p:blipFill rotWithShape="1">
          <a:blip r:embed="rId3">
            <a:alphaModFix/>
          </a:blip>
          <a:srcRect b="0" l="0" r="0" t="0"/>
          <a:stretch/>
        </p:blipFill>
        <p:spPr>
          <a:xfrm>
            <a:off x="1963711" y="3669509"/>
            <a:ext cx="8125798" cy="308048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37"/>
          <p:cNvPicPr preferRelativeResize="0"/>
          <p:nvPr/>
        </p:nvPicPr>
        <p:blipFill rotWithShape="1">
          <a:blip r:embed="rId3">
            <a:alphaModFix/>
          </a:blip>
          <a:srcRect b="0" l="0" r="0" t="0"/>
          <a:stretch/>
        </p:blipFill>
        <p:spPr>
          <a:xfrm>
            <a:off x="1664677" y="678045"/>
            <a:ext cx="9065211" cy="6185817"/>
          </a:xfrm>
          <a:prstGeom prst="rect">
            <a:avLst/>
          </a:prstGeom>
          <a:noFill/>
          <a:ln>
            <a:noFill/>
          </a:ln>
        </p:spPr>
      </p:pic>
      <p:sp>
        <p:nvSpPr>
          <p:cNvPr id="565" name="Google Shape;565;p37"/>
          <p:cNvSpPr txBox="1"/>
          <p:nvPr/>
        </p:nvSpPr>
        <p:spPr>
          <a:xfrm>
            <a:off x="0" y="0"/>
            <a:ext cx="39624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Clustering Algorithms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nvSpPr>
        <p:spPr>
          <a:xfrm>
            <a:off x="13281" y="31495"/>
            <a:ext cx="6399891" cy="154641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OK, so what is Machine Learning?</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A computer program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used to describe data in a compressed way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to make predictions and take actions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most common ML tasks - regression or classification</a:t>
            </a:r>
            <a:endParaRPr b="0" i="0" sz="1400" u="none" cap="none" strike="noStrike">
              <a:solidFill>
                <a:srgbClr val="000000"/>
              </a:solidFill>
              <a:latin typeface="Arial"/>
              <a:ea typeface="Arial"/>
              <a:cs typeface="Arial"/>
              <a:sym typeface="Arial"/>
            </a:endParaRPr>
          </a:p>
        </p:txBody>
      </p:sp>
      <p:pic>
        <p:nvPicPr>
          <p:cNvPr id="108" name="Google Shape;108;p4"/>
          <p:cNvPicPr preferRelativeResize="0"/>
          <p:nvPr/>
        </p:nvPicPr>
        <p:blipFill rotWithShape="1">
          <a:blip r:embed="rId3">
            <a:alphaModFix/>
          </a:blip>
          <a:srcRect b="0" l="0" r="0" t="0"/>
          <a:stretch/>
        </p:blipFill>
        <p:spPr>
          <a:xfrm>
            <a:off x="227949" y="3020198"/>
            <a:ext cx="3618027" cy="2393928"/>
          </a:xfrm>
          <a:prstGeom prst="rect">
            <a:avLst/>
          </a:prstGeom>
          <a:noFill/>
          <a:ln>
            <a:noFill/>
          </a:ln>
        </p:spPr>
      </p:pic>
      <p:sp>
        <p:nvSpPr>
          <p:cNvPr id="109" name="Google Shape;109;p4"/>
          <p:cNvSpPr txBox="1"/>
          <p:nvPr/>
        </p:nvSpPr>
        <p:spPr>
          <a:xfrm>
            <a:off x="227950" y="5642376"/>
            <a:ext cx="3618027"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B0F0"/>
                </a:solidFill>
                <a:latin typeface="Arial"/>
                <a:ea typeface="Arial"/>
                <a:cs typeface="Arial"/>
                <a:sym typeface="Arial"/>
              </a:rPr>
              <a:t>Linear Regression  y = f(x) = ax + b</a:t>
            </a:r>
            <a:endParaRPr/>
          </a:p>
          <a:p>
            <a:pPr indent="0" lvl="0" marL="0" marR="0" rtl="0" algn="l">
              <a:lnSpc>
                <a:spcPct val="100000"/>
              </a:lnSpc>
              <a:spcBef>
                <a:spcPts val="0"/>
              </a:spcBef>
              <a:spcAft>
                <a:spcPts val="0"/>
              </a:spcAft>
              <a:buNone/>
            </a:pPr>
            <a:r>
              <a:rPr b="0" i="0" lang="en-US" sz="1400" u="none" cap="none" strike="noStrike">
                <a:solidFill>
                  <a:srgbClr val="00B0F0"/>
                </a:solidFill>
                <a:latin typeface="Arial"/>
                <a:ea typeface="Arial"/>
                <a:cs typeface="Arial"/>
                <a:sym typeface="Arial"/>
              </a:rPr>
              <a:t>Model uses only </a:t>
            </a:r>
            <a:r>
              <a:rPr b="1" i="0" lang="en-US" sz="1400" u="sng" cap="none" strike="noStrike">
                <a:solidFill>
                  <a:srgbClr val="00B0F0"/>
                </a:solidFill>
                <a:latin typeface="Arial"/>
                <a:ea typeface="Arial"/>
                <a:cs typeface="Arial"/>
                <a:sym typeface="Arial"/>
              </a:rPr>
              <a:t>two parameters</a:t>
            </a:r>
            <a:r>
              <a:rPr b="0" i="0" lang="en-US" sz="1400" u="none" cap="none" strike="noStrike">
                <a:solidFill>
                  <a:srgbClr val="00B0F0"/>
                </a:solidFill>
                <a:latin typeface="Arial"/>
                <a:ea typeface="Arial"/>
                <a:cs typeface="Arial"/>
                <a:sym typeface="Arial"/>
              </a:rPr>
              <a:t>: </a:t>
            </a:r>
            <a:endParaRPr/>
          </a:p>
          <a:p>
            <a:pPr indent="0" lvl="0" marL="0" marR="0" rtl="0" algn="l">
              <a:lnSpc>
                <a:spcPct val="100000"/>
              </a:lnSpc>
              <a:spcBef>
                <a:spcPts val="0"/>
              </a:spcBef>
              <a:spcAft>
                <a:spcPts val="0"/>
              </a:spcAft>
              <a:buNone/>
            </a:pPr>
            <a:r>
              <a:rPr b="0" i="0" lang="en-US" sz="1400" u="none" cap="none" strike="noStrike">
                <a:solidFill>
                  <a:srgbClr val="00B0F0"/>
                </a:solidFill>
                <a:latin typeface="Arial"/>
                <a:ea typeface="Arial"/>
                <a:cs typeface="Arial"/>
                <a:sym typeface="Arial"/>
              </a:rPr>
              <a:t>    a = slope, </a:t>
            </a:r>
            <a:endParaRPr/>
          </a:p>
          <a:p>
            <a:pPr indent="0" lvl="0" marL="0" marR="0" rtl="0" algn="l">
              <a:lnSpc>
                <a:spcPct val="100000"/>
              </a:lnSpc>
              <a:spcBef>
                <a:spcPts val="0"/>
              </a:spcBef>
              <a:spcAft>
                <a:spcPts val="0"/>
              </a:spcAft>
              <a:buNone/>
            </a:pPr>
            <a:r>
              <a:rPr b="0" i="0" lang="en-US" sz="1400" u="none" cap="none" strike="noStrike">
                <a:solidFill>
                  <a:srgbClr val="00B0F0"/>
                </a:solidFill>
                <a:latin typeface="Arial"/>
                <a:ea typeface="Arial"/>
                <a:cs typeface="Arial"/>
                <a:sym typeface="Arial"/>
              </a:rPr>
              <a:t>    b = intercept</a:t>
            </a:r>
            <a:endParaRPr/>
          </a:p>
        </p:txBody>
      </p:sp>
      <p:sp>
        <p:nvSpPr>
          <p:cNvPr id="110" name="Google Shape;110;p4"/>
          <p:cNvSpPr txBox="1"/>
          <p:nvPr/>
        </p:nvSpPr>
        <p:spPr>
          <a:xfrm>
            <a:off x="4286986" y="3649864"/>
            <a:ext cx="3618027"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Other standard ML models may have up to </a:t>
            </a:r>
            <a:r>
              <a:rPr b="1" i="0" lang="en-US" sz="1400" u="sng" cap="none" strike="noStrike">
                <a:solidFill>
                  <a:srgbClr val="00B050"/>
                </a:solidFill>
                <a:latin typeface="Arial"/>
                <a:ea typeface="Arial"/>
                <a:cs typeface="Arial"/>
                <a:sym typeface="Arial"/>
              </a:rPr>
              <a:t>1-2 thousand parameters</a:t>
            </a:r>
            <a:r>
              <a:rPr b="1" i="0" lang="en-US" sz="1400" u="none" cap="none" strike="noStrike">
                <a:solidFill>
                  <a:srgbClr val="00B050"/>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4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Regression &amp; Classification</a:t>
            </a:r>
            <a:endParaRPr/>
          </a:p>
          <a:p>
            <a:pPr indent="0" lvl="0" marL="0" marR="0" rtl="0" algn="l">
              <a:lnSpc>
                <a:spcPct val="100000"/>
              </a:lnSpc>
              <a:spcBef>
                <a:spcPts val="0"/>
              </a:spcBef>
              <a:spcAft>
                <a:spcPts val="0"/>
              </a:spcAft>
              <a:buNone/>
            </a:pPr>
            <a:r>
              <a:t/>
            </a:r>
            <a:endParaRPr b="0" i="0" sz="14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Classification - Logistic Regression</a:t>
            </a:r>
            <a:endParaRPr/>
          </a:p>
          <a:p>
            <a:pPr indent="0" lvl="0" marL="0" marR="0" rtl="0" algn="l">
              <a:lnSpc>
                <a:spcPct val="100000"/>
              </a:lnSpc>
              <a:spcBef>
                <a:spcPts val="0"/>
              </a:spcBef>
              <a:spcAft>
                <a:spcPts val="0"/>
              </a:spcAft>
              <a:buNone/>
            </a:pPr>
            <a:r>
              <a:t/>
            </a:r>
            <a:endParaRPr b="0" i="0" sz="14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Decision trees (Random Forest, XGBoost)</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Clustering (K-Means, ...)</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KNN (K-Nearest Neighbours)</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SVM (Support Vector Machines), </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PCA (Principal Component Analysis), </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LDA (Linear Discriminant Analysis), </a:t>
            </a:r>
            <a:endParaRPr/>
          </a:p>
          <a:p>
            <a:pPr indent="0" lvl="0" marL="0" marR="0" rtl="0" algn="l">
              <a:lnSpc>
                <a:spcPct val="100000"/>
              </a:lnSpc>
              <a:spcBef>
                <a:spcPts val="0"/>
              </a:spcBef>
              <a:spcAft>
                <a:spcPts val="0"/>
              </a:spcAft>
              <a:buNone/>
            </a:pPr>
            <a:r>
              <a:rPr b="0" i="0" lang="en-US" sz="1400" u="none" cap="none" strike="noStrike">
                <a:solidFill>
                  <a:srgbClr val="00B050"/>
                </a:solidFill>
                <a:latin typeface="Arial"/>
                <a:ea typeface="Arial"/>
                <a:cs typeface="Arial"/>
                <a:sym typeface="Arial"/>
              </a:rPr>
              <a:t>etc.</a:t>
            </a:r>
            <a:endParaRPr/>
          </a:p>
        </p:txBody>
      </p:sp>
      <p:pic>
        <p:nvPicPr>
          <p:cNvPr id="111" name="Google Shape;111;p4"/>
          <p:cNvPicPr preferRelativeResize="0"/>
          <p:nvPr/>
        </p:nvPicPr>
        <p:blipFill rotWithShape="1">
          <a:blip r:embed="rId4">
            <a:alphaModFix/>
          </a:blip>
          <a:srcRect b="0" l="0" r="0" t="0"/>
          <a:stretch/>
        </p:blipFill>
        <p:spPr>
          <a:xfrm>
            <a:off x="8521455" y="457559"/>
            <a:ext cx="3158404" cy="1850627"/>
          </a:xfrm>
          <a:prstGeom prst="rect">
            <a:avLst/>
          </a:prstGeom>
          <a:noFill/>
          <a:ln>
            <a:noFill/>
          </a:ln>
        </p:spPr>
      </p:pic>
      <p:sp>
        <p:nvSpPr>
          <p:cNvPr id="112" name="Google Shape;112;p4"/>
          <p:cNvSpPr txBox="1"/>
          <p:nvPr/>
        </p:nvSpPr>
        <p:spPr>
          <a:xfrm>
            <a:off x="8009315" y="3828563"/>
            <a:ext cx="4182684"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Typical example - classification – dog or cat. </a:t>
            </a:r>
            <a:br>
              <a:rPr b="0" i="0" lang="en-US" sz="1400" u="none" cap="none" strike="noStrike">
                <a:solidFill>
                  <a:srgbClr val="FF0000"/>
                </a:solidFill>
                <a:latin typeface="Arial"/>
                <a:ea typeface="Arial"/>
                <a:cs typeface="Arial"/>
                <a:sym typeface="Arial"/>
              </a:rPr>
            </a:br>
            <a:r>
              <a:rPr b="0" i="0" lang="en-US" sz="1400" u="none" cap="none" strike="noStrike">
                <a:solidFill>
                  <a:srgbClr val="FF0000"/>
                </a:solidFill>
                <a:latin typeface="Arial"/>
                <a:ea typeface="Arial"/>
                <a:cs typeface="Arial"/>
                <a:sym typeface="Arial"/>
              </a:rPr>
              <a:t>CNN model (Convolutional Neural Network)</a:t>
            </a:r>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may have millions of parameters. </a:t>
            </a:r>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Deep learning text (NLP) models may have up to </a:t>
            </a:r>
            <a:r>
              <a:rPr b="1" i="0" lang="en-US" sz="1400" u="sng" cap="none" strike="noStrike">
                <a:solidFill>
                  <a:srgbClr val="FF0000"/>
                </a:solidFill>
                <a:latin typeface="Arial"/>
                <a:ea typeface="Arial"/>
                <a:cs typeface="Arial"/>
                <a:sym typeface="Arial"/>
              </a:rPr>
              <a:t>175 Bln parameters</a:t>
            </a:r>
            <a:r>
              <a:rPr b="0" i="0" lang="en-US" sz="1400" u="none" cap="none" strike="noStrike">
                <a:solidFill>
                  <a:srgbClr val="FF0000"/>
                </a:solidFill>
                <a:latin typeface="Arial"/>
                <a:ea typeface="Arial"/>
                <a:cs typeface="Arial"/>
                <a:sym typeface="Arial"/>
              </a:rPr>
              <a:t>.</a:t>
            </a:r>
            <a:endParaRPr/>
          </a:p>
          <a:p>
            <a:pPr indent="0" lvl="0" marL="0" marR="0" rtl="0" algn="l">
              <a:lnSpc>
                <a:spcPct val="100000"/>
              </a:lnSpc>
              <a:spcBef>
                <a:spcPts val="0"/>
              </a:spcBef>
              <a:spcAft>
                <a:spcPts val="0"/>
              </a:spcAft>
              <a:buNone/>
            </a:pPr>
            <a:r>
              <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Some applications:</a:t>
            </a:r>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Recognizing images, music, speech</a:t>
            </a:r>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NLP = Natural Language Processing</a:t>
            </a:r>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Machine Translation</a:t>
            </a:r>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supervised, unsupervised, reinforcement learning</a:t>
            </a:r>
            <a:endParaRPr/>
          </a:p>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Generative Models (GANs)</a:t>
            </a:r>
            <a:endParaRPr/>
          </a:p>
        </p:txBody>
      </p:sp>
      <p:pic>
        <p:nvPicPr>
          <p:cNvPr id="113" name="Google Shape;113;p4"/>
          <p:cNvPicPr preferRelativeResize="0"/>
          <p:nvPr/>
        </p:nvPicPr>
        <p:blipFill rotWithShape="1">
          <a:blip r:embed="rId5">
            <a:alphaModFix/>
          </a:blip>
          <a:srcRect b="0" l="0" r="0" t="0"/>
          <a:stretch/>
        </p:blipFill>
        <p:spPr>
          <a:xfrm>
            <a:off x="4425304" y="1861445"/>
            <a:ext cx="3114748" cy="1611443"/>
          </a:xfrm>
          <a:prstGeom prst="rect">
            <a:avLst/>
          </a:prstGeom>
          <a:noFill/>
          <a:ln>
            <a:noFill/>
          </a:ln>
        </p:spPr>
      </p:pic>
      <p:sp>
        <p:nvSpPr>
          <p:cNvPr id="114" name="Google Shape;114;p4"/>
          <p:cNvSpPr txBox="1"/>
          <p:nvPr/>
        </p:nvSpPr>
        <p:spPr>
          <a:xfrm>
            <a:off x="106926" y="2562358"/>
            <a:ext cx="252869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B0F0"/>
                </a:solidFill>
                <a:latin typeface="Arial"/>
                <a:ea typeface="Arial"/>
                <a:cs typeface="Arial"/>
                <a:sym typeface="Arial"/>
              </a:rPr>
              <a:t>Simple Analytics</a:t>
            </a:r>
            <a:endParaRPr/>
          </a:p>
        </p:txBody>
      </p:sp>
      <p:sp>
        <p:nvSpPr>
          <p:cNvPr id="115" name="Google Shape;115;p4"/>
          <p:cNvSpPr txBox="1"/>
          <p:nvPr/>
        </p:nvSpPr>
        <p:spPr>
          <a:xfrm>
            <a:off x="4602992" y="1598303"/>
            <a:ext cx="252869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B050"/>
                </a:solidFill>
                <a:latin typeface="Arial"/>
                <a:ea typeface="Arial"/>
                <a:cs typeface="Arial"/>
                <a:sym typeface="Arial"/>
              </a:rPr>
              <a:t>Standard ML</a:t>
            </a:r>
            <a:endParaRPr/>
          </a:p>
        </p:txBody>
      </p:sp>
      <p:sp>
        <p:nvSpPr>
          <p:cNvPr id="116" name="Google Shape;116;p4"/>
          <p:cNvSpPr txBox="1"/>
          <p:nvPr/>
        </p:nvSpPr>
        <p:spPr>
          <a:xfrm>
            <a:off x="8521456" y="51174"/>
            <a:ext cx="315840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Neural Networks (Deep Learning)</a:t>
            </a:r>
            <a:endParaRPr/>
          </a:p>
        </p:txBody>
      </p:sp>
      <p:pic>
        <p:nvPicPr>
          <p:cNvPr id="117" name="Google Shape;117;p4"/>
          <p:cNvPicPr preferRelativeResize="0"/>
          <p:nvPr/>
        </p:nvPicPr>
        <p:blipFill rotWithShape="1">
          <a:blip r:embed="rId6">
            <a:alphaModFix/>
          </a:blip>
          <a:srcRect b="0" l="0" r="0" t="0"/>
          <a:stretch/>
        </p:blipFill>
        <p:spPr>
          <a:xfrm>
            <a:off x="8277040" y="2282151"/>
            <a:ext cx="3647234" cy="13677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b="0" l="0" r="0" t="0"/>
          <a:stretch/>
        </p:blipFill>
        <p:spPr>
          <a:xfrm>
            <a:off x="6429783" y="4773402"/>
            <a:ext cx="2860314" cy="1888144"/>
          </a:xfrm>
          <a:prstGeom prst="rect">
            <a:avLst/>
          </a:prstGeom>
          <a:noFill/>
          <a:ln>
            <a:noFill/>
          </a:ln>
        </p:spPr>
      </p:pic>
      <p:sp>
        <p:nvSpPr>
          <p:cNvPr id="123" name="Google Shape;123;p5"/>
          <p:cNvSpPr txBox="1"/>
          <p:nvPr/>
        </p:nvSpPr>
        <p:spPr>
          <a:xfrm>
            <a:off x="2088806" y="228991"/>
            <a:ext cx="6513249"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600" u="none" cap="none" strike="noStrike">
                <a:solidFill>
                  <a:srgbClr val="00B0F0"/>
                </a:solidFill>
                <a:latin typeface="Arial"/>
                <a:ea typeface="Arial"/>
                <a:cs typeface="Arial"/>
                <a:sym typeface="Arial"/>
              </a:rPr>
              <a:t>Four Most Common </a:t>
            </a:r>
            <a:endParaRPr/>
          </a:p>
          <a:p>
            <a:pPr indent="0" lvl="0" marL="0" marR="0" rtl="0" algn="ctr">
              <a:lnSpc>
                <a:spcPct val="100000"/>
              </a:lnSpc>
              <a:spcBef>
                <a:spcPts val="0"/>
              </a:spcBef>
              <a:spcAft>
                <a:spcPts val="0"/>
              </a:spcAft>
              <a:buNone/>
            </a:pPr>
            <a:r>
              <a:rPr b="1" i="0" lang="en-US" sz="3600" u="none" cap="none" strike="noStrike">
                <a:solidFill>
                  <a:srgbClr val="00B0F0"/>
                </a:solidFill>
                <a:latin typeface="Arial"/>
                <a:ea typeface="Arial"/>
                <a:cs typeface="Arial"/>
                <a:sym typeface="Arial"/>
              </a:rPr>
              <a:t>"Classical" ML Algorithms </a:t>
            </a:r>
            <a:endParaRPr/>
          </a:p>
        </p:txBody>
      </p:sp>
      <p:sp>
        <p:nvSpPr>
          <p:cNvPr id="124" name="Google Shape;124;p5"/>
          <p:cNvSpPr txBox="1"/>
          <p:nvPr/>
        </p:nvSpPr>
        <p:spPr>
          <a:xfrm>
            <a:off x="7070675" y="4372635"/>
            <a:ext cx="228312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B050"/>
                </a:solidFill>
                <a:latin typeface="Arial"/>
                <a:ea typeface="Arial"/>
                <a:cs typeface="Arial"/>
                <a:sym typeface="Arial"/>
              </a:rPr>
              <a:t>Forecasting</a:t>
            </a:r>
            <a:endParaRPr/>
          </a:p>
        </p:txBody>
      </p:sp>
      <p:pic>
        <p:nvPicPr>
          <p:cNvPr id="125" name="Google Shape;125;p5"/>
          <p:cNvPicPr preferRelativeResize="0"/>
          <p:nvPr/>
        </p:nvPicPr>
        <p:blipFill rotWithShape="1">
          <a:blip r:embed="rId4">
            <a:alphaModFix/>
          </a:blip>
          <a:srcRect b="0" l="0" r="0" t="0"/>
          <a:stretch/>
        </p:blipFill>
        <p:spPr>
          <a:xfrm>
            <a:off x="2165359" y="4831908"/>
            <a:ext cx="1319135" cy="1678899"/>
          </a:xfrm>
          <a:prstGeom prst="rect">
            <a:avLst/>
          </a:prstGeom>
          <a:noFill/>
          <a:ln>
            <a:noFill/>
          </a:ln>
        </p:spPr>
      </p:pic>
      <p:sp>
        <p:nvSpPr>
          <p:cNvPr id="126" name="Google Shape;126;p5"/>
          <p:cNvSpPr txBox="1"/>
          <p:nvPr/>
        </p:nvSpPr>
        <p:spPr>
          <a:xfrm>
            <a:off x="1813754" y="4372635"/>
            <a:ext cx="25056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B050"/>
                </a:solidFill>
                <a:latin typeface="Arial"/>
                <a:ea typeface="Arial"/>
                <a:cs typeface="Arial"/>
                <a:sym typeface="Arial"/>
              </a:rPr>
              <a:t>Anomaly Detection</a:t>
            </a:r>
            <a:endParaRPr/>
          </a:p>
        </p:txBody>
      </p:sp>
      <p:pic>
        <p:nvPicPr>
          <p:cNvPr id="127" name="Google Shape;127;p5"/>
          <p:cNvPicPr preferRelativeResize="0"/>
          <p:nvPr/>
        </p:nvPicPr>
        <p:blipFill rotWithShape="1">
          <a:blip r:embed="rId5">
            <a:alphaModFix/>
          </a:blip>
          <a:srcRect b="0" l="0" r="0" t="0"/>
          <a:stretch/>
        </p:blipFill>
        <p:spPr>
          <a:xfrm>
            <a:off x="2089801" y="2340985"/>
            <a:ext cx="2033332" cy="1345388"/>
          </a:xfrm>
          <a:prstGeom prst="rect">
            <a:avLst/>
          </a:prstGeom>
          <a:noFill/>
          <a:ln>
            <a:noFill/>
          </a:ln>
        </p:spPr>
      </p:pic>
      <p:pic>
        <p:nvPicPr>
          <p:cNvPr id="128" name="Google Shape;128;p5"/>
          <p:cNvPicPr preferRelativeResize="0"/>
          <p:nvPr/>
        </p:nvPicPr>
        <p:blipFill rotWithShape="1">
          <a:blip r:embed="rId6">
            <a:alphaModFix/>
          </a:blip>
          <a:srcRect b="0" l="0" r="0" t="0"/>
          <a:stretch/>
        </p:blipFill>
        <p:spPr>
          <a:xfrm>
            <a:off x="6903521" y="2275485"/>
            <a:ext cx="1572425" cy="1474148"/>
          </a:xfrm>
          <a:prstGeom prst="rect">
            <a:avLst/>
          </a:prstGeom>
          <a:noFill/>
          <a:ln>
            <a:noFill/>
          </a:ln>
        </p:spPr>
      </p:pic>
      <p:sp>
        <p:nvSpPr>
          <p:cNvPr id="129" name="Google Shape;129;p5"/>
          <p:cNvSpPr txBox="1"/>
          <p:nvPr/>
        </p:nvSpPr>
        <p:spPr>
          <a:xfrm>
            <a:off x="2088806" y="1709553"/>
            <a:ext cx="15487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B050"/>
                </a:solidFill>
                <a:latin typeface="Arial"/>
                <a:ea typeface="Arial"/>
                <a:cs typeface="Arial"/>
                <a:sym typeface="Arial"/>
              </a:rPr>
              <a:t>Regression</a:t>
            </a:r>
            <a:endParaRPr/>
          </a:p>
        </p:txBody>
      </p:sp>
      <p:sp>
        <p:nvSpPr>
          <p:cNvPr id="130" name="Google Shape;130;p5"/>
          <p:cNvSpPr txBox="1"/>
          <p:nvPr/>
        </p:nvSpPr>
        <p:spPr>
          <a:xfrm>
            <a:off x="6903521" y="1705728"/>
            <a:ext cx="185976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00B050"/>
                </a:solidFill>
                <a:latin typeface="Arial"/>
                <a:ea typeface="Arial"/>
                <a:cs typeface="Arial"/>
                <a:sym typeface="Arial"/>
              </a:rPr>
              <a:t>Classification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6"/>
          <p:cNvSpPr txBox="1"/>
          <p:nvPr/>
        </p:nvSpPr>
        <p:spPr>
          <a:xfrm>
            <a:off x="104932" y="134911"/>
            <a:ext cx="679054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Most Common "Classical" Algorithms </a:t>
            </a:r>
            <a:endParaRPr/>
          </a:p>
        </p:txBody>
      </p:sp>
      <p:sp>
        <p:nvSpPr>
          <p:cNvPr id="136" name="Google Shape;136;p6"/>
          <p:cNvSpPr txBox="1"/>
          <p:nvPr/>
        </p:nvSpPr>
        <p:spPr>
          <a:xfrm>
            <a:off x="1675673" y="1674125"/>
            <a:ext cx="8289560" cy="37856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B050"/>
                </a:solidFill>
                <a:latin typeface="Arial"/>
                <a:ea typeface="Arial"/>
                <a:cs typeface="Arial"/>
                <a:sym typeface="Arial"/>
              </a:rPr>
              <a:t>Regression &amp; Classification</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Regression – draw line through points</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Classification – find to which class the data point belongs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B050"/>
                </a:solidFill>
                <a:latin typeface="Arial"/>
                <a:ea typeface="Arial"/>
                <a:cs typeface="Arial"/>
                <a:sym typeface="Arial"/>
              </a:rPr>
              <a:t>Supervised vs unsupervised</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Supervised – data is "labeled" (cat or dog, bought or not,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Unsupervised – we need to find order in data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(Clustering, Principal Component Analysis, etc.)</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B050"/>
                </a:solidFill>
                <a:latin typeface="Arial"/>
                <a:ea typeface="Arial"/>
                <a:cs typeface="Arial"/>
                <a:sym typeface="Arial"/>
              </a:rPr>
              <a:t>Predictive Analytics</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Regression</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Classification (this type of prospects buy with 70% probability)</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Recommendations (Collaborative Filtering – people who bought this also bought that)</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  - Time Series Forecasting with seasonality and trend</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1" i="0" lang="en-US" sz="1800" u="none" cap="none" strike="noStrike">
                <a:solidFill>
                  <a:srgbClr val="00B050"/>
                </a:solidFill>
                <a:latin typeface="Arial"/>
                <a:ea typeface="Arial"/>
                <a:cs typeface="Arial"/>
                <a:sym typeface="Arial"/>
              </a:rPr>
              <a:t>Anomaly Detection</a:t>
            </a:r>
            <a:r>
              <a:rPr b="0" i="0" lang="en-US" sz="1400" u="none" cap="none" strike="noStrike">
                <a:solidFill>
                  <a:srgbClr val="000000"/>
                </a:solidFill>
                <a:latin typeface="Arial"/>
                <a:ea typeface="Arial"/>
                <a:cs typeface="Arial"/>
                <a:sym typeface="Arial"/>
              </a:rPr>
              <a:t> (how far the event from the mean)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nvSpPr>
        <p:spPr>
          <a:xfrm>
            <a:off x="106926" y="50168"/>
            <a:ext cx="4870188"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Model – Linear Regression</a:t>
            </a:r>
            <a:endParaRPr b="0" i="0" sz="2400" u="none" cap="none" strike="noStrike">
              <a:solidFill>
                <a:schemeClr val="dk1"/>
              </a:solidFill>
              <a:latin typeface="Arial"/>
              <a:ea typeface="Arial"/>
              <a:cs typeface="Arial"/>
              <a:sym typeface="Arial"/>
            </a:endParaRPr>
          </a:p>
        </p:txBody>
      </p:sp>
      <p:pic>
        <p:nvPicPr>
          <p:cNvPr id="143" name="Google Shape;143;p7"/>
          <p:cNvPicPr preferRelativeResize="0"/>
          <p:nvPr/>
        </p:nvPicPr>
        <p:blipFill rotWithShape="1">
          <a:blip r:embed="rId3">
            <a:alphaModFix/>
          </a:blip>
          <a:srcRect b="0" l="0" r="0" t="0"/>
          <a:stretch/>
        </p:blipFill>
        <p:spPr>
          <a:xfrm>
            <a:off x="106926" y="617126"/>
            <a:ext cx="3618027" cy="2393928"/>
          </a:xfrm>
          <a:prstGeom prst="rect">
            <a:avLst/>
          </a:prstGeom>
          <a:noFill/>
          <a:ln>
            <a:noFill/>
          </a:ln>
        </p:spPr>
      </p:pic>
      <p:sp>
        <p:nvSpPr>
          <p:cNvPr id="144" name="Google Shape;144;p7"/>
          <p:cNvSpPr txBox="1"/>
          <p:nvPr/>
        </p:nvSpPr>
        <p:spPr>
          <a:xfrm>
            <a:off x="106926" y="3042996"/>
            <a:ext cx="462712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Linear Regression  y = f(x) = ax + b</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Model uses only two numbers: a = slope, b = intercept</a:t>
            </a:r>
            <a:endParaRPr/>
          </a:p>
        </p:txBody>
      </p:sp>
      <p:sp>
        <p:nvSpPr>
          <p:cNvPr id="145" name="Google Shape;145;p7"/>
          <p:cNvSpPr txBox="1"/>
          <p:nvPr/>
        </p:nvSpPr>
        <p:spPr>
          <a:xfrm>
            <a:off x="5935860" y="93863"/>
            <a:ext cx="6173488" cy="30008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70C0"/>
                </a:solidFill>
                <a:latin typeface="Arial"/>
                <a:ea typeface="Arial"/>
                <a:cs typeface="Arial"/>
                <a:sym typeface="Arial"/>
              </a:rPr>
              <a:t>rng = np.random.RandomState(seed=None)</a:t>
            </a:r>
            <a:endParaRPr/>
          </a:p>
          <a:p>
            <a:pPr indent="0" lvl="0" marL="0" marR="0" rtl="0" algn="l">
              <a:lnSpc>
                <a:spcPct val="100000"/>
              </a:lnSpc>
              <a:spcBef>
                <a:spcPts val="0"/>
              </a:spcBef>
              <a:spcAft>
                <a:spcPts val="0"/>
              </a:spcAft>
              <a:buNone/>
            </a:pPr>
            <a:r>
              <a:rPr b="0" i="0" lang="en-US" sz="1050" u="none" cap="none" strike="noStrike">
                <a:solidFill>
                  <a:srgbClr val="0070C0"/>
                </a:solidFill>
                <a:latin typeface="Arial"/>
                <a:ea typeface="Arial"/>
                <a:cs typeface="Arial"/>
                <a:sym typeface="Arial"/>
              </a:rPr>
              <a:t>x = 10 * rng.rand(50)                </a:t>
            </a:r>
            <a:r>
              <a:rPr b="0" i="0" lang="en-US" sz="1050" u="none" cap="none" strike="noStrike">
                <a:solidFill>
                  <a:srgbClr val="00B050"/>
                </a:solidFill>
                <a:latin typeface="Arial"/>
                <a:ea typeface="Arial"/>
                <a:cs typeface="Arial"/>
                <a:sym typeface="Arial"/>
              </a:rPr>
              <a:t># 50 random numbers in [0,10] </a:t>
            </a:r>
            <a:endParaRPr/>
          </a:p>
          <a:p>
            <a:pPr indent="0" lvl="0" marL="0" marR="0" rtl="0" algn="l">
              <a:lnSpc>
                <a:spcPct val="100000"/>
              </a:lnSpc>
              <a:spcBef>
                <a:spcPts val="0"/>
              </a:spcBef>
              <a:spcAft>
                <a:spcPts val="0"/>
              </a:spcAft>
              <a:buNone/>
            </a:pPr>
            <a:r>
              <a:rPr b="0" i="0" lang="en-US" sz="1050" u="none" cap="none" strike="noStrike">
                <a:solidFill>
                  <a:srgbClr val="0070C0"/>
                </a:solidFill>
                <a:latin typeface="Arial"/>
                <a:ea typeface="Arial"/>
                <a:cs typeface="Arial"/>
                <a:sym typeface="Arial"/>
              </a:rPr>
              <a:t>y = 2 * x - 5 + rng.randn(50)        </a:t>
            </a:r>
            <a:r>
              <a:rPr b="0" i="0" lang="en-US" sz="1050" u="none" cap="none" strike="noStrike">
                <a:solidFill>
                  <a:srgbClr val="00B050"/>
                </a:solidFill>
                <a:latin typeface="Arial"/>
                <a:ea typeface="Arial"/>
                <a:cs typeface="Arial"/>
                <a:sym typeface="Arial"/>
              </a:rPr>
              <a:t># 50 numbers between [-5, 15] </a:t>
            </a:r>
            <a:endParaRPr/>
          </a:p>
          <a:p>
            <a:pPr indent="0" lvl="0" marL="0" marR="0" rtl="0" algn="l">
              <a:lnSpc>
                <a:spcPct val="100000"/>
              </a:lnSpc>
              <a:spcBef>
                <a:spcPts val="0"/>
              </a:spcBef>
              <a:spcAft>
                <a:spcPts val="0"/>
              </a:spcAft>
              <a:buNone/>
            </a:pPr>
            <a:r>
              <a:t/>
            </a:r>
            <a:endParaRPr b="0" i="0" sz="105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None/>
            </a:pPr>
            <a:r>
              <a:rPr b="1" i="0" lang="en-US" sz="1050" u="none" cap="none" strike="noStrike">
                <a:solidFill>
                  <a:srgbClr val="0070C0"/>
                </a:solidFill>
                <a:latin typeface="Arial"/>
                <a:ea typeface="Arial"/>
                <a:cs typeface="Arial"/>
                <a:sym typeface="Arial"/>
              </a:rPr>
              <a:t>from sklearn.linear_model import LinearRegression</a:t>
            </a:r>
            <a:endParaRPr/>
          </a:p>
          <a:p>
            <a:pPr indent="0" lvl="0" marL="0" marR="0" rtl="0" algn="l">
              <a:lnSpc>
                <a:spcPct val="100000"/>
              </a:lnSpc>
              <a:spcBef>
                <a:spcPts val="0"/>
              </a:spcBef>
              <a:spcAft>
                <a:spcPts val="0"/>
              </a:spcAft>
              <a:buNone/>
            </a:pPr>
            <a:r>
              <a:rPr b="0" i="0" lang="en-US" sz="1050" u="none" cap="none" strike="noStrike">
                <a:solidFill>
                  <a:srgbClr val="FF0000"/>
                </a:solidFill>
                <a:latin typeface="Arial"/>
                <a:ea typeface="Arial"/>
                <a:cs typeface="Arial"/>
                <a:sym typeface="Arial"/>
              </a:rPr>
              <a:t>model = LinearRegression(fit_intercept=True)</a:t>
            </a:r>
            <a:endParaRPr/>
          </a:p>
          <a:p>
            <a:pPr indent="0" lvl="0" marL="0" marR="0" rtl="0" algn="l">
              <a:lnSpc>
                <a:spcPct val="100000"/>
              </a:lnSpc>
              <a:spcBef>
                <a:spcPts val="0"/>
              </a:spcBef>
              <a:spcAft>
                <a:spcPts val="0"/>
              </a:spcAft>
              <a:buNone/>
            </a:pPr>
            <a:r>
              <a:rPr b="1" i="0" lang="en-US" sz="1050" u="none" cap="none" strike="noStrike">
                <a:solidFill>
                  <a:srgbClr val="FF0000"/>
                </a:solidFill>
                <a:latin typeface="Arial"/>
                <a:ea typeface="Arial"/>
                <a:cs typeface="Arial"/>
                <a:sym typeface="Arial"/>
              </a:rPr>
              <a:t>model.fit</a:t>
            </a:r>
            <a:r>
              <a:rPr b="0" i="0" lang="en-US" sz="1050" u="none" cap="none" strike="noStrike">
                <a:solidFill>
                  <a:srgbClr val="0070C0"/>
                </a:solidFill>
                <a:latin typeface="Arial"/>
                <a:ea typeface="Arial"/>
                <a:cs typeface="Arial"/>
                <a:sym typeface="Arial"/>
              </a:rPr>
              <a:t>(</a:t>
            </a:r>
            <a:r>
              <a:rPr b="1" i="0" lang="en-US" sz="1050" u="none" cap="none" strike="noStrike">
                <a:solidFill>
                  <a:srgbClr val="FF0000"/>
                </a:solidFill>
                <a:latin typeface="Arial"/>
                <a:ea typeface="Arial"/>
                <a:cs typeface="Arial"/>
                <a:sym typeface="Arial"/>
              </a:rPr>
              <a:t>x</a:t>
            </a:r>
            <a:r>
              <a:rPr b="0" i="0" lang="en-US" sz="1050" u="none" cap="none" strike="noStrike">
                <a:solidFill>
                  <a:srgbClr val="0070C0"/>
                </a:solidFill>
                <a:latin typeface="Arial"/>
                <a:ea typeface="Arial"/>
                <a:cs typeface="Arial"/>
                <a:sym typeface="Arial"/>
              </a:rPr>
              <a:t>[:, np.newaxis], </a:t>
            </a:r>
            <a:r>
              <a:rPr b="1" i="0" lang="en-US" sz="1050" u="none" cap="none" strike="noStrike">
                <a:solidFill>
                  <a:srgbClr val="FF0000"/>
                </a:solidFill>
                <a:latin typeface="Arial"/>
                <a:ea typeface="Arial"/>
                <a:cs typeface="Arial"/>
                <a:sym typeface="Arial"/>
              </a:rPr>
              <a:t>y</a:t>
            </a:r>
            <a:r>
              <a:rPr b="0" i="0" lang="en-US" sz="1050" u="none" cap="none" strike="noStrike">
                <a:solidFill>
                  <a:srgbClr val="0070C0"/>
                </a:solidFill>
                <a:latin typeface="Arial"/>
                <a:ea typeface="Arial"/>
                <a:cs typeface="Arial"/>
                <a:sym typeface="Arial"/>
              </a:rPr>
              <a:t>)   </a:t>
            </a:r>
            <a:r>
              <a:rPr b="0" i="0" lang="en-US" sz="1050" u="none" cap="none" strike="noStrike">
                <a:solidFill>
                  <a:srgbClr val="00B050"/>
                </a:solidFill>
                <a:latin typeface="Arial"/>
                <a:ea typeface="Arial"/>
                <a:cs typeface="Arial"/>
                <a:sym typeface="Arial"/>
              </a:rPr>
              <a:t># here x - one or more columns, y - row</a:t>
            </a:r>
            <a:endParaRPr/>
          </a:p>
          <a:p>
            <a:pPr indent="0" lvl="0" marL="0" marR="0" rtl="0" algn="l">
              <a:lnSpc>
                <a:spcPct val="100000"/>
              </a:lnSpc>
              <a:spcBef>
                <a:spcPts val="0"/>
              </a:spcBef>
              <a:spcAft>
                <a:spcPts val="0"/>
              </a:spcAft>
              <a:buNone/>
            </a:pPr>
            <a:r>
              <a:t/>
            </a:r>
            <a:endParaRPr b="0" i="0" sz="105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None/>
            </a:pPr>
            <a:r>
              <a:rPr b="0" i="0" lang="en-US" sz="1050" u="none" cap="none" strike="noStrike">
                <a:solidFill>
                  <a:srgbClr val="00B050"/>
                </a:solidFill>
                <a:latin typeface="Arial"/>
                <a:ea typeface="Arial"/>
                <a:cs typeface="Arial"/>
                <a:sym typeface="Arial"/>
              </a:rPr>
              <a:t># show the model line:</a:t>
            </a:r>
            <a:endParaRPr/>
          </a:p>
          <a:p>
            <a:pPr indent="0" lvl="0" marL="0" marR="0" rtl="0" algn="l">
              <a:lnSpc>
                <a:spcPct val="100000"/>
              </a:lnSpc>
              <a:spcBef>
                <a:spcPts val="0"/>
              </a:spcBef>
              <a:spcAft>
                <a:spcPts val="0"/>
              </a:spcAft>
              <a:buNone/>
            </a:pPr>
            <a:r>
              <a:rPr b="0" i="0" lang="en-US" sz="1050" u="none" cap="none" strike="noStrike">
                <a:solidFill>
                  <a:srgbClr val="0070C0"/>
                </a:solidFill>
                <a:latin typeface="Arial"/>
                <a:ea typeface="Arial"/>
                <a:cs typeface="Arial"/>
                <a:sym typeface="Arial"/>
              </a:rPr>
              <a:t>xt = np.linspace(0, 10, 1000)</a:t>
            </a:r>
            <a:endParaRPr/>
          </a:p>
          <a:p>
            <a:pPr indent="0" lvl="0" marL="0" marR="0" rtl="0" algn="l">
              <a:lnSpc>
                <a:spcPct val="100000"/>
              </a:lnSpc>
              <a:spcBef>
                <a:spcPts val="0"/>
              </a:spcBef>
              <a:spcAft>
                <a:spcPts val="0"/>
              </a:spcAft>
              <a:buNone/>
            </a:pPr>
            <a:r>
              <a:rPr b="0" i="0" lang="en-US" sz="1050" u="none" cap="none" strike="noStrike">
                <a:solidFill>
                  <a:srgbClr val="0070C0"/>
                </a:solidFill>
                <a:latin typeface="Arial"/>
                <a:ea typeface="Arial"/>
                <a:cs typeface="Arial"/>
                <a:sym typeface="Arial"/>
              </a:rPr>
              <a:t>yt = </a:t>
            </a:r>
            <a:r>
              <a:rPr b="1" i="0" lang="en-US" sz="1050" u="none" cap="none" strike="noStrike">
                <a:solidFill>
                  <a:srgbClr val="FF0000"/>
                </a:solidFill>
                <a:latin typeface="Arial"/>
                <a:ea typeface="Arial"/>
                <a:cs typeface="Arial"/>
                <a:sym typeface="Arial"/>
              </a:rPr>
              <a:t>model.predict</a:t>
            </a:r>
            <a:r>
              <a:rPr b="0" i="0" lang="en-US" sz="1050" u="none" cap="none" strike="noStrike">
                <a:solidFill>
                  <a:srgbClr val="0070C0"/>
                </a:solidFill>
                <a:latin typeface="Arial"/>
                <a:ea typeface="Arial"/>
                <a:cs typeface="Arial"/>
                <a:sym typeface="Arial"/>
              </a:rPr>
              <a:t>(</a:t>
            </a:r>
            <a:r>
              <a:rPr b="1" i="0" lang="en-US" sz="1050" u="none" cap="none" strike="noStrike">
                <a:solidFill>
                  <a:srgbClr val="FF0000"/>
                </a:solidFill>
                <a:latin typeface="Arial"/>
                <a:ea typeface="Arial"/>
                <a:cs typeface="Arial"/>
                <a:sym typeface="Arial"/>
              </a:rPr>
              <a:t>xt</a:t>
            </a:r>
            <a:r>
              <a:rPr b="0" i="0" lang="en-US" sz="1050" u="none" cap="none" strike="noStrike">
                <a:solidFill>
                  <a:srgbClr val="0070C0"/>
                </a:solidFill>
                <a:latin typeface="Arial"/>
                <a:ea typeface="Arial"/>
                <a:cs typeface="Arial"/>
                <a:sym typeface="Arial"/>
              </a:rPr>
              <a:t>[:, np.newaxis]) </a:t>
            </a:r>
            <a:r>
              <a:rPr b="0" i="0" lang="en-US" sz="1050" u="none" cap="none" strike="noStrike">
                <a:solidFill>
                  <a:srgbClr val="00B050"/>
                </a:solidFill>
                <a:latin typeface="Arial"/>
                <a:ea typeface="Arial"/>
                <a:cs typeface="Arial"/>
                <a:sym typeface="Arial"/>
              </a:rPr>
              <a:t># this will draw a line</a:t>
            </a:r>
            <a:endParaRPr/>
          </a:p>
          <a:p>
            <a:pPr indent="0" lvl="0" marL="0" marR="0" rtl="0" algn="l">
              <a:lnSpc>
                <a:spcPct val="100000"/>
              </a:lnSpc>
              <a:spcBef>
                <a:spcPts val="0"/>
              </a:spcBef>
              <a:spcAft>
                <a:spcPts val="0"/>
              </a:spcAft>
              <a:buNone/>
            </a:pPr>
            <a:r>
              <a:rPr b="0" i="0" lang="en-US" sz="1050" u="none" cap="none" strike="noStrike">
                <a:solidFill>
                  <a:srgbClr val="0070C0"/>
                </a:solidFill>
                <a:latin typeface="Arial"/>
                <a:ea typeface="Arial"/>
                <a:cs typeface="Arial"/>
                <a:sym typeface="Arial"/>
              </a:rPr>
              <a:t>yp = </a:t>
            </a:r>
            <a:r>
              <a:rPr b="1" i="0" lang="en-US" sz="1050" u="none" cap="none" strike="noStrike">
                <a:solidFill>
                  <a:srgbClr val="FF0000"/>
                </a:solidFill>
                <a:latin typeface="Arial"/>
                <a:ea typeface="Arial"/>
                <a:cs typeface="Arial"/>
                <a:sym typeface="Arial"/>
              </a:rPr>
              <a:t>model.predict</a:t>
            </a:r>
            <a:r>
              <a:rPr b="0" i="0" lang="en-US" sz="1050" u="none" cap="none" strike="noStrike">
                <a:solidFill>
                  <a:srgbClr val="0070C0"/>
                </a:solidFill>
                <a:latin typeface="Arial"/>
                <a:ea typeface="Arial"/>
                <a:cs typeface="Arial"/>
                <a:sym typeface="Arial"/>
              </a:rPr>
              <a:t>( </a:t>
            </a:r>
            <a:r>
              <a:rPr b="1" i="0" lang="en-US" sz="1050" u="none" cap="none" strike="noStrike">
                <a:solidFill>
                  <a:srgbClr val="FF0000"/>
                </a:solidFill>
                <a:latin typeface="Arial"/>
                <a:ea typeface="Arial"/>
                <a:cs typeface="Arial"/>
                <a:sym typeface="Arial"/>
              </a:rPr>
              <a:t>x</a:t>
            </a:r>
            <a:r>
              <a:rPr b="0" i="0" lang="en-US" sz="1050" u="none" cap="none" strike="noStrike">
                <a:solidFill>
                  <a:srgbClr val="0070C0"/>
                </a:solidFill>
                <a:latin typeface="Arial"/>
                <a:ea typeface="Arial"/>
                <a:cs typeface="Arial"/>
                <a:sym typeface="Arial"/>
              </a:rPr>
              <a:t>[:, np.newaxis])</a:t>
            </a:r>
            <a:endParaRPr/>
          </a:p>
          <a:p>
            <a:pPr indent="0" lvl="0" marL="0" marR="0" rtl="0" algn="l">
              <a:lnSpc>
                <a:spcPct val="100000"/>
              </a:lnSpc>
              <a:spcBef>
                <a:spcPts val="0"/>
              </a:spcBef>
              <a:spcAft>
                <a:spcPts val="0"/>
              </a:spcAft>
              <a:buNone/>
            </a:pPr>
            <a:r>
              <a:t/>
            </a:r>
            <a:endParaRPr b="0" i="0" sz="1050" u="none" cap="none" strike="noStrike">
              <a:solidFill>
                <a:srgbClr val="0070C0"/>
              </a:solidFill>
              <a:latin typeface="Arial"/>
              <a:ea typeface="Arial"/>
              <a:cs typeface="Arial"/>
              <a:sym typeface="Arial"/>
            </a:endParaRPr>
          </a:p>
          <a:p>
            <a:pPr indent="0" lvl="0" marL="0" marR="0" rtl="0" algn="l">
              <a:lnSpc>
                <a:spcPct val="100000"/>
              </a:lnSpc>
              <a:spcBef>
                <a:spcPts val="0"/>
              </a:spcBef>
              <a:spcAft>
                <a:spcPts val="0"/>
              </a:spcAft>
              <a:buNone/>
            </a:pPr>
            <a:r>
              <a:rPr b="0" i="0" lang="en-US" sz="1050" u="none" cap="none" strike="noStrike">
                <a:solidFill>
                  <a:srgbClr val="0070C0"/>
                </a:solidFill>
                <a:latin typeface="Arial"/>
                <a:ea typeface="Arial"/>
                <a:cs typeface="Arial"/>
                <a:sym typeface="Arial"/>
              </a:rPr>
              <a:t>fig, ax = plt.subplots()</a:t>
            </a:r>
            <a:endParaRPr/>
          </a:p>
          <a:p>
            <a:pPr indent="0" lvl="0" marL="0" marR="0" rtl="0" algn="l">
              <a:lnSpc>
                <a:spcPct val="100000"/>
              </a:lnSpc>
              <a:spcBef>
                <a:spcPts val="0"/>
              </a:spcBef>
              <a:spcAft>
                <a:spcPts val="0"/>
              </a:spcAft>
              <a:buNone/>
            </a:pPr>
            <a:r>
              <a:rPr b="0" i="0" lang="en-US" sz="1050" u="none" cap="none" strike="noStrike">
                <a:solidFill>
                  <a:srgbClr val="0070C0"/>
                </a:solidFill>
                <a:latin typeface="Arial"/>
                <a:ea typeface="Arial"/>
                <a:cs typeface="Arial"/>
                <a:sym typeface="Arial"/>
              </a:rPr>
              <a:t>_ = ax.scatter(x,   y, marker='.', color=</a:t>
            </a:r>
            <a:r>
              <a:rPr b="1" i="0" lang="en-US" sz="1050" u="none" cap="none" strike="noStrike">
                <a:solidFill>
                  <a:srgbClr val="0070C0"/>
                </a:solidFill>
                <a:latin typeface="Arial"/>
                <a:ea typeface="Arial"/>
                <a:cs typeface="Arial"/>
                <a:sym typeface="Arial"/>
              </a:rPr>
              <a:t>'blue</a:t>
            </a:r>
            <a:r>
              <a:rPr b="0" i="0" lang="en-US" sz="1050" u="none" cap="none" strike="noStrike">
                <a:solidFill>
                  <a:srgbClr val="0070C0"/>
                </a:solidFill>
                <a:latin typeface="Arial"/>
                <a:ea typeface="Arial"/>
                <a:cs typeface="Arial"/>
                <a:sym typeface="Arial"/>
              </a:rPr>
              <a:t>');  </a:t>
            </a:r>
            <a:r>
              <a:rPr b="0" i="0" lang="en-US" sz="1050" u="none" cap="none" strike="noStrike">
                <a:solidFill>
                  <a:srgbClr val="00B050"/>
                </a:solidFill>
                <a:latin typeface="Arial"/>
                <a:ea typeface="Arial"/>
                <a:cs typeface="Arial"/>
                <a:sym typeface="Arial"/>
              </a:rPr>
              <a:t># training data</a:t>
            </a:r>
            <a:endParaRPr/>
          </a:p>
          <a:p>
            <a:pPr indent="0" lvl="0" marL="0" marR="0" rtl="0" algn="l">
              <a:lnSpc>
                <a:spcPct val="100000"/>
              </a:lnSpc>
              <a:spcBef>
                <a:spcPts val="0"/>
              </a:spcBef>
              <a:spcAft>
                <a:spcPts val="0"/>
              </a:spcAft>
              <a:buNone/>
            </a:pPr>
            <a:r>
              <a:rPr b="0" i="0" lang="en-US" sz="1050" u="none" cap="none" strike="noStrike">
                <a:solidFill>
                  <a:srgbClr val="0070C0"/>
                </a:solidFill>
                <a:latin typeface="Arial"/>
                <a:ea typeface="Arial"/>
                <a:cs typeface="Arial"/>
                <a:sym typeface="Arial"/>
              </a:rPr>
              <a:t>_ = ax.scatter(x,  yp, marker='.', color=</a:t>
            </a:r>
            <a:r>
              <a:rPr b="1" i="0" lang="en-US" sz="1050" u="none" cap="none" strike="noStrike">
                <a:solidFill>
                  <a:srgbClr val="0070C0"/>
                </a:solidFill>
                <a:latin typeface="Arial"/>
                <a:ea typeface="Arial"/>
                <a:cs typeface="Arial"/>
                <a:sym typeface="Arial"/>
              </a:rPr>
              <a:t>'</a:t>
            </a:r>
            <a:r>
              <a:rPr b="1" i="0" lang="en-US" sz="1050" u="none" cap="none" strike="noStrike">
                <a:solidFill>
                  <a:srgbClr val="FF0000"/>
                </a:solidFill>
                <a:latin typeface="Arial"/>
                <a:ea typeface="Arial"/>
                <a:cs typeface="Arial"/>
                <a:sym typeface="Arial"/>
              </a:rPr>
              <a:t>red</a:t>
            </a:r>
            <a:r>
              <a:rPr b="0" i="0" lang="en-US" sz="1050" u="none" cap="none" strike="noStrike">
                <a:solidFill>
                  <a:srgbClr val="0070C0"/>
                </a:solidFill>
                <a:latin typeface="Arial"/>
                <a:ea typeface="Arial"/>
                <a:cs typeface="Arial"/>
                <a:sym typeface="Arial"/>
              </a:rPr>
              <a:t>');   </a:t>
            </a:r>
            <a:r>
              <a:rPr b="0" i="0" lang="en-US" sz="1050" u="none" cap="none" strike="noStrike">
                <a:solidFill>
                  <a:srgbClr val="00B050"/>
                </a:solidFill>
                <a:latin typeface="Arial"/>
                <a:ea typeface="Arial"/>
                <a:cs typeface="Arial"/>
                <a:sym typeface="Arial"/>
              </a:rPr>
              <a:t># project on line</a:t>
            </a:r>
            <a:endParaRPr/>
          </a:p>
          <a:p>
            <a:pPr indent="0" lvl="0" marL="0" marR="0" rtl="0" algn="l">
              <a:lnSpc>
                <a:spcPct val="100000"/>
              </a:lnSpc>
              <a:spcBef>
                <a:spcPts val="0"/>
              </a:spcBef>
              <a:spcAft>
                <a:spcPts val="0"/>
              </a:spcAft>
              <a:buNone/>
            </a:pPr>
            <a:r>
              <a:rPr b="0" i="0" lang="en-US" sz="1050" u="none" cap="none" strike="noStrike">
                <a:solidFill>
                  <a:srgbClr val="0070C0"/>
                </a:solidFill>
                <a:latin typeface="Arial"/>
                <a:ea typeface="Arial"/>
                <a:cs typeface="Arial"/>
                <a:sym typeface="Arial"/>
              </a:rPr>
              <a:t>_ = ax.plot.  (xt, yt,             color='green'); </a:t>
            </a:r>
            <a:r>
              <a:rPr b="0" i="0" lang="en-US" sz="1050" u="none" cap="none" strike="noStrike">
                <a:solidFill>
                  <a:srgbClr val="00B050"/>
                </a:solidFill>
                <a:latin typeface="Arial"/>
                <a:ea typeface="Arial"/>
                <a:cs typeface="Arial"/>
                <a:sym typeface="Arial"/>
              </a:rPr>
              <a:t># line</a:t>
            </a:r>
            <a:endParaRPr/>
          </a:p>
          <a:p>
            <a:pPr indent="0" lvl="0" marL="0" marR="0" rtl="0" algn="l">
              <a:lnSpc>
                <a:spcPct val="100000"/>
              </a:lnSpc>
              <a:spcBef>
                <a:spcPts val="0"/>
              </a:spcBef>
              <a:spcAft>
                <a:spcPts val="0"/>
              </a:spcAft>
              <a:buNone/>
            </a:pPr>
            <a:r>
              <a:rPr b="0" i="0" lang="en-US" sz="1050" u="none" cap="none" strike="noStrike">
                <a:solidFill>
                  <a:srgbClr val="0070C0"/>
                </a:solidFill>
                <a:latin typeface="Arial"/>
                <a:ea typeface="Arial"/>
                <a:cs typeface="Arial"/>
                <a:sym typeface="Arial"/>
              </a:rPr>
              <a:t>_ = plt.show();</a:t>
            </a:r>
            <a:endParaRPr/>
          </a:p>
        </p:txBody>
      </p:sp>
      <p:pic>
        <p:nvPicPr>
          <p:cNvPr id="146" name="Google Shape;146;p7"/>
          <p:cNvPicPr preferRelativeResize="0"/>
          <p:nvPr/>
        </p:nvPicPr>
        <p:blipFill rotWithShape="1">
          <a:blip r:embed="rId4">
            <a:alphaModFix/>
          </a:blip>
          <a:srcRect b="0" l="0" r="0" t="0"/>
          <a:stretch/>
        </p:blipFill>
        <p:spPr>
          <a:xfrm>
            <a:off x="6943239" y="3503017"/>
            <a:ext cx="3208151" cy="3124551"/>
          </a:xfrm>
          <a:prstGeom prst="rect">
            <a:avLst/>
          </a:prstGeom>
          <a:noFill/>
          <a:ln>
            <a:noFill/>
          </a:ln>
        </p:spPr>
      </p:pic>
      <p:sp>
        <p:nvSpPr>
          <p:cNvPr id="147" name="Google Shape;147;p7"/>
          <p:cNvSpPr txBox="1"/>
          <p:nvPr/>
        </p:nvSpPr>
        <p:spPr>
          <a:xfrm>
            <a:off x="1103004" y="4084656"/>
            <a:ext cx="311516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Multivariate Linear Regression</a:t>
            </a:r>
            <a:endParaRPr/>
          </a:p>
        </p:txBody>
      </p:sp>
      <p:pic>
        <p:nvPicPr>
          <p:cNvPr descr="Lesson 3 - Simple Linear Regression · RN Financial Research Centre" id="148" name="Google Shape;148;p7"/>
          <p:cNvPicPr preferRelativeResize="0"/>
          <p:nvPr/>
        </p:nvPicPr>
        <p:blipFill rotWithShape="1">
          <a:blip r:embed="rId5">
            <a:alphaModFix/>
          </a:blip>
          <a:srcRect b="0" l="0" r="0" t="0"/>
          <a:stretch/>
        </p:blipFill>
        <p:spPr>
          <a:xfrm>
            <a:off x="1034322" y="4585332"/>
            <a:ext cx="2222500" cy="2222500"/>
          </a:xfrm>
          <a:prstGeom prst="rect">
            <a:avLst/>
          </a:prstGeom>
          <a:noFill/>
          <a:ln>
            <a:noFill/>
          </a:ln>
        </p:spPr>
      </p:pic>
      <p:pic>
        <p:nvPicPr>
          <p:cNvPr id="149" name="Google Shape;149;p7"/>
          <p:cNvPicPr preferRelativeResize="0"/>
          <p:nvPr/>
        </p:nvPicPr>
        <p:blipFill rotWithShape="1">
          <a:blip r:embed="rId6">
            <a:alphaModFix/>
          </a:blip>
          <a:srcRect b="0" l="0" r="0" t="0"/>
          <a:stretch/>
        </p:blipFill>
        <p:spPr>
          <a:xfrm>
            <a:off x="1540088" y="4335423"/>
            <a:ext cx="3069688" cy="4237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8"/>
          <p:cNvSpPr txBox="1"/>
          <p:nvPr/>
        </p:nvSpPr>
        <p:spPr>
          <a:xfrm>
            <a:off x="111512" y="142019"/>
            <a:ext cx="581864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Logistic Regression </a:t>
            </a:r>
            <a:endParaRPr/>
          </a:p>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(binary classification model)</a:t>
            </a:r>
            <a:endParaRPr/>
          </a:p>
        </p:txBody>
      </p:sp>
      <p:pic>
        <p:nvPicPr>
          <p:cNvPr id="155" name="Google Shape;155;p8"/>
          <p:cNvPicPr preferRelativeResize="0"/>
          <p:nvPr/>
        </p:nvPicPr>
        <p:blipFill rotWithShape="1">
          <a:blip r:embed="rId3">
            <a:alphaModFix/>
          </a:blip>
          <a:srcRect b="0" l="0" r="0" t="0"/>
          <a:stretch/>
        </p:blipFill>
        <p:spPr>
          <a:xfrm>
            <a:off x="6473880" y="2706410"/>
            <a:ext cx="5718120" cy="2518348"/>
          </a:xfrm>
          <a:prstGeom prst="rect">
            <a:avLst/>
          </a:prstGeom>
          <a:noFill/>
          <a:ln>
            <a:noFill/>
          </a:ln>
        </p:spPr>
      </p:pic>
      <p:pic>
        <p:nvPicPr>
          <p:cNvPr id="156" name="Google Shape;156;p8"/>
          <p:cNvPicPr preferRelativeResize="0"/>
          <p:nvPr/>
        </p:nvPicPr>
        <p:blipFill rotWithShape="1">
          <a:blip r:embed="rId4">
            <a:alphaModFix/>
          </a:blip>
          <a:srcRect b="0" l="0" r="0" t="0"/>
          <a:stretch/>
        </p:blipFill>
        <p:spPr>
          <a:xfrm>
            <a:off x="111512" y="1203961"/>
            <a:ext cx="3597637" cy="1749310"/>
          </a:xfrm>
          <a:prstGeom prst="rect">
            <a:avLst/>
          </a:prstGeom>
          <a:noFill/>
          <a:ln>
            <a:noFill/>
          </a:ln>
        </p:spPr>
      </p:pic>
      <p:pic>
        <p:nvPicPr>
          <p:cNvPr id="157" name="Google Shape;157;p8"/>
          <p:cNvPicPr preferRelativeResize="0"/>
          <p:nvPr/>
        </p:nvPicPr>
        <p:blipFill rotWithShape="1">
          <a:blip r:embed="rId5">
            <a:alphaModFix/>
          </a:blip>
          <a:srcRect b="0" l="0" r="0" t="0"/>
          <a:stretch/>
        </p:blipFill>
        <p:spPr>
          <a:xfrm>
            <a:off x="6841153" y="142019"/>
            <a:ext cx="4597400" cy="2070100"/>
          </a:xfrm>
          <a:prstGeom prst="rect">
            <a:avLst/>
          </a:prstGeom>
          <a:noFill/>
          <a:ln>
            <a:noFill/>
          </a:ln>
        </p:spPr>
      </p:pic>
      <p:sp>
        <p:nvSpPr>
          <p:cNvPr id="158" name="Google Shape;158;p8"/>
          <p:cNvSpPr txBox="1"/>
          <p:nvPr/>
        </p:nvSpPr>
        <p:spPr>
          <a:xfrm>
            <a:off x="2923967" y="3503436"/>
            <a:ext cx="2996262" cy="16004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The "beta" coefficients are fitted using </a:t>
            </a:r>
            <a:r>
              <a:rPr b="0" i="0" lang="en-US" sz="1400" u="none" cap="none" strike="noStrike">
                <a:solidFill>
                  <a:srgbClr val="FF0000"/>
                </a:solidFill>
                <a:latin typeface="Arial"/>
                <a:ea typeface="Arial"/>
                <a:cs typeface="Arial"/>
                <a:sym typeface="Arial"/>
              </a:rPr>
              <a:t>iteratively gradient descent.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Common error function consists of two separate functions (for target values 0 and 1). It is called "Log-Loss" error function.</a:t>
            </a:r>
            <a:endParaRPr/>
          </a:p>
        </p:txBody>
      </p:sp>
      <p:pic>
        <p:nvPicPr>
          <p:cNvPr descr="Introduction to Logistic Regression | by Ayush Pant | Towards Data Science" id="159" name="Google Shape;159;p8"/>
          <p:cNvPicPr preferRelativeResize="0"/>
          <p:nvPr/>
        </p:nvPicPr>
        <p:blipFill rotWithShape="1">
          <a:blip r:embed="rId6">
            <a:alphaModFix/>
          </a:blip>
          <a:srcRect b="0" l="0" r="0" t="0"/>
          <a:stretch/>
        </p:blipFill>
        <p:spPr>
          <a:xfrm>
            <a:off x="1339494" y="2177453"/>
            <a:ext cx="2369655" cy="862940"/>
          </a:xfrm>
          <a:prstGeom prst="rect">
            <a:avLst/>
          </a:prstGeom>
          <a:noFill/>
          <a:ln>
            <a:noFill/>
          </a:ln>
        </p:spPr>
      </p:pic>
      <p:pic>
        <p:nvPicPr>
          <p:cNvPr id="160" name="Google Shape;160;p8"/>
          <p:cNvPicPr preferRelativeResize="0"/>
          <p:nvPr/>
        </p:nvPicPr>
        <p:blipFill rotWithShape="1">
          <a:blip r:embed="rId7">
            <a:alphaModFix/>
          </a:blip>
          <a:srcRect b="0" l="0" r="0" t="0"/>
          <a:stretch/>
        </p:blipFill>
        <p:spPr>
          <a:xfrm>
            <a:off x="67364" y="6344153"/>
            <a:ext cx="4513817" cy="447315"/>
          </a:xfrm>
          <a:prstGeom prst="rect">
            <a:avLst/>
          </a:prstGeom>
          <a:noFill/>
          <a:ln>
            <a:noFill/>
          </a:ln>
        </p:spPr>
      </p:pic>
      <p:sp>
        <p:nvSpPr>
          <p:cNvPr id="161" name="Google Shape;161;p8"/>
          <p:cNvSpPr txBox="1"/>
          <p:nvPr/>
        </p:nvSpPr>
        <p:spPr>
          <a:xfrm>
            <a:off x="67364" y="5507945"/>
            <a:ext cx="4354734" cy="7386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If “q” is model prediction, and “p” is probability of actual label, then similarity between q &amp; p can be expressed as </a:t>
            </a:r>
            <a:r>
              <a:rPr b="1" i="0" lang="en-US" sz="1400" u="none" cap="none" strike="noStrike">
                <a:solidFill>
                  <a:srgbClr val="0070C0"/>
                </a:solidFill>
                <a:latin typeface="Calibri"/>
                <a:ea typeface="Calibri"/>
                <a:cs typeface="Calibri"/>
                <a:sym typeface="Calibri"/>
              </a:rPr>
              <a:t>cross-entropy</a:t>
            </a:r>
            <a:r>
              <a:rPr b="0" i="0" lang="en-US" sz="1400" u="none" cap="none" strike="noStrike">
                <a:solidFill>
                  <a:schemeClr val="dk1"/>
                </a:solidFill>
                <a:latin typeface="Calibri"/>
                <a:ea typeface="Calibri"/>
                <a:cs typeface="Calibri"/>
                <a:sym typeface="Calibri"/>
              </a:rPr>
              <a:t> H(p,q):</a:t>
            </a:r>
            <a:endParaRPr b="0" i="0" sz="1400" u="none" cap="none" strike="noStrike">
              <a:solidFill>
                <a:schemeClr val="dk1"/>
              </a:solidFill>
              <a:latin typeface="Calibri"/>
              <a:ea typeface="Calibri"/>
              <a:cs typeface="Calibri"/>
              <a:sym typeface="Calibri"/>
            </a:endParaRPr>
          </a:p>
        </p:txBody>
      </p:sp>
      <p:pic>
        <p:nvPicPr>
          <p:cNvPr id="162" name="Google Shape;162;p8"/>
          <p:cNvPicPr preferRelativeResize="0"/>
          <p:nvPr/>
        </p:nvPicPr>
        <p:blipFill rotWithShape="1">
          <a:blip r:embed="rId8">
            <a:alphaModFix/>
          </a:blip>
          <a:srcRect b="0" l="0" r="0" t="0"/>
          <a:stretch/>
        </p:blipFill>
        <p:spPr>
          <a:xfrm>
            <a:off x="118893" y="3429000"/>
            <a:ext cx="2441201" cy="17493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9"/>
          <p:cNvSpPr txBox="1"/>
          <p:nvPr/>
        </p:nvSpPr>
        <p:spPr>
          <a:xfrm>
            <a:off x="192506" y="64169"/>
            <a:ext cx="3332572" cy="4646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Decision Tree (DT)</a:t>
            </a:r>
            <a:endParaRPr b="0" i="0" sz="1400" u="none" cap="none" strike="noStrike">
              <a:solidFill>
                <a:srgbClr val="000000"/>
              </a:solidFill>
              <a:latin typeface="Arial"/>
              <a:ea typeface="Arial"/>
              <a:cs typeface="Arial"/>
              <a:sym typeface="Arial"/>
            </a:endParaRPr>
          </a:p>
        </p:txBody>
      </p:sp>
      <p:sp>
        <p:nvSpPr>
          <p:cNvPr id="168" name="Google Shape;168;p9"/>
          <p:cNvSpPr txBox="1"/>
          <p:nvPr/>
        </p:nvSpPr>
        <p:spPr>
          <a:xfrm>
            <a:off x="301684" y="3957432"/>
            <a:ext cx="6170554" cy="2715856"/>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70C0"/>
                </a:solidFill>
                <a:latin typeface="Calibri"/>
                <a:ea typeface="Calibri"/>
                <a:cs typeface="Calibri"/>
                <a:sym typeface="Calibri"/>
              </a:rPr>
              <a:t>ID3 (Iterative Dichotomiser 3)</a:t>
            </a:r>
            <a:r>
              <a:rPr b="0" i="0" lang="en-US" sz="1400" u="none" cap="none" strike="noStrike">
                <a:solidFill>
                  <a:schemeClr val="dk1"/>
                </a:solidFill>
                <a:latin typeface="Calibri"/>
                <a:ea typeface="Calibri"/>
                <a:cs typeface="Calibri"/>
                <a:sym typeface="Calibri"/>
              </a:rPr>
              <a:t> – uses smallest </a:t>
            </a:r>
            <a:r>
              <a:rPr b="1" i="0" lang="en-US" sz="1400" u="none" cap="none" strike="noStrike">
                <a:solidFill>
                  <a:srgbClr val="FF0000"/>
                </a:solidFill>
                <a:latin typeface="Calibri"/>
                <a:ea typeface="Calibri"/>
                <a:cs typeface="Calibri"/>
                <a:sym typeface="Calibri"/>
              </a:rPr>
              <a:t>Entropy metrics</a:t>
            </a:r>
            <a:r>
              <a:rPr b="0" i="0" lang="en-US" sz="1400" u="none" cap="none" strike="noStrike">
                <a:solidFill>
                  <a:schemeClr val="dk1"/>
                </a:solidFill>
                <a:latin typeface="Calibri"/>
                <a:ea typeface="Calibri"/>
                <a:cs typeface="Calibri"/>
                <a:sym typeface="Calibri"/>
              </a:rPr>
              <a:t> </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70C0"/>
                </a:solidFill>
                <a:latin typeface="Calibri"/>
                <a:ea typeface="Calibri"/>
                <a:cs typeface="Calibri"/>
                <a:sym typeface="Calibri"/>
              </a:rPr>
              <a:t>C4.5</a:t>
            </a:r>
            <a:r>
              <a:rPr b="0" i="0" lang="en-US" sz="1400" u="none" cap="none" strike="noStrike">
                <a:solidFill>
                  <a:schemeClr val="dk1"/>
                </a:solidFill>
                <a:latin typeface="Calibri"/>
                <a:ea typeface="Calibri"/>
                <a:cs typeface="Calibri"/>
                <a:sym typeface="Calibri"/>
              </a:rPr>
              <a:t> – successor of ID3 (since 1993), uses </a:t>
            </a:r>
            <a:r>
              <a:rPr b="1" i="0" lang="en-US" sz="1400" u="none" cap="none" strike="noStrike">
                <a:solidFill>
                  <a:srgbClr val="FF0000"/>
                </a:solidFill>
                <a:latin typeface="Calibri"/>
                <a:ea typeface="Calibri"/>
                <a:cs typeface="Calibri"/>
                <a:sym typeface="Calibri"/>
              </a:rPr>
              <a:t>Entropy metrics</a:t>
            </a:r>
            <a:endParaRPr b="1" i="0" sz="1400" u="none" cap="none" strike="noStrike">
              <a:solidFill>
                <a:srgbClr val="FF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70C0"/>
                </a:solidFill>
                <a:latin typeface="Calibri"/>
                <a:ea typeface="Calibri"/>
                <a:cs typeface="Calibri"/>
                <a:sym typeface="Calibri"/>
              </a:rPr>
              <a:t>CART (Classification And Regression Tree)</a:t>
            </a:r>
            <a:r>
              <a:rPr b="0" i="0" lang="en-US" sz="1400" u="none" cap="none" strike="noStrike">
                <a:solidFill>
                  <a:schemeClr val="dk1"/>
                </a:solidFill>
                <a:latin typeface="Calibri"/>
                <a:ea typeface="Calibri"/>
                <a:cs typeface="Calibri"/>
                <a:sym typeface="Calibri"/>
              </a:rPr>
              <a:t> – (since 1984),  uses </a:t>
            </a:r>
            <a:r>
              <a:rPr b="1" i="0" lang="en-US" sz="1400" u="none" cap="none" strike="noStrike">
                <a:solidFill>
                  <a:srgbClr val="FF0000"/>
                </a:solidFill>
                <a:latin typeface="Calibri"/>
                <a:ea typeface="Calibri"/>
                <a:cs typeface="Calibri"/>
                <a:sym typeface="Calibri"/>
              </a:rPr>
              <a:t>Gini metrics</a:t>
            </a:r>
            <a:r>
              <a:rPr b="0" i="0" lang="en-US" sz="1400" u="none" cap="none" strike="noStrike">
                <a:solidFill>
                  <a:schemeClr val="dk1"/>
                </a:solidFill>
                <a:latin typeface="Calibri"/>
                <a:ea typeface="Calibri"/>
                <a:cs typeface="Calibri"/>
                <a:sym typeface="Calibri"/>
              </a:rPr>
              <a:t> </a:t>
            </a:r>
            <a:br>
              <a:rPr b="0" i="0" lang="en-US" sz="1400" u="none" cap="none" strike="noStrike">
                <a:solidFill>
                  <a:schemeClr val="dk1"/>
                </a:solidFill>
                <a:latin typeface="Calibri"/>
                <a:ea typeface="Calibri"/>
                <a:cs typeface="Calibri"/>
                <a:sym typeface="Calibri"/>
              </a:rPr>
            </a:b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70C0"/>
                </a:solidFill>
                <a:latin typeface="Calibri"/>
                <a:ea typeface="Calibri"/>
                <a:cs typeface="Calibri"/>
                <a:sym typeface="Calibri"/>
              </a:rPr>
              <a:t>CHAID (CHi-squared Automatic Interaction Detector)</a:t>
            </a:r>
            <a:r>
              <a:rPr b="0" i="0" lang="en-US" sz="1400" u="none" cap="none" strike="noStrike">
                <a:solidFill>
                  <a:schemeClr val="dk1"/>
                </a:solidFill>
                <a:latin typeface="Calibri"/>
                <a:ea typeface="Calibri"/>
                <a:cs typeface="Calibri"/>
                <a:sym typeface="Calibri"/>
              </a:rPr>
              <a:t>. Performs multi-level splits when computing classification trees.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70C0"/>
                </a:solidFill>
                <a:latin typeface="Calibri"/>
                <a:ea typeface="Calibri"/>
                <a:cs typeface="Calibri"/>
                <a:sym typeface="Calibri"/>
              </a:rPr>
              <a:t>MARS</a:t>
            </a:r>
            <a:r>
              <a:rPr b="0" i="0" lang="en-US" sz="1400" u="none" cap="none" strike="noStrike">
                <a:solidFill>
                  <a:schemeClr val="dk1"/>
                </a:solidFill>
                <a:latin typeface="Calibri"/>
                <a:ea typeface="Calibri"/>
                <a:cs typeface="Calibri"/>
                <a:sym typeface="Calibri"/>
              </a:rPr>
              <a:t>: extends decision trees to handle numerical data better.</a:t>
            </a:r>
            <a:endParaRPr/>
          </a:p>
          <a:p>
            <a:pPr indent="-285750" lvl="0" marL="28575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70C0"/>
                </a:solidFill>
                <a:latin typeface="Calibri"/>
                <a:ea typeface="Calibri"/>
                <a:cs typeface="Calibri"/>
                <a:sym typeface="Calibri"/>
              </a:rPr>
              <a:t>Conditional Inference Trees</a:t>
            </a:r>
            <a:r>
              <a:rPr b="0" i="0" lang="en-US" sz="1400" u="none" cap="none" strike="noStrike">
                <a:solidFill>
                  <a:schemeClr val="dk1"/>
                </a:solidFill>
                <a:latin typeface="Calibri"/>
                <a:ea typeface="Calibri"/>
                <a:cs typeface="Calibri"/>
                <a:sym typeface="Calibri"/>
              </a:rPr>
              <a:t>. Statistics-based approach that uses non-parametric tests as splitting criteria, corrected for multiple testing to avoid overfitting. This approach results in unbiased predictor selection and does not require pruning.</a:t>
            </a:r>
            <a:endParaRPr b="0" i="0" sz="1400" u="none" cap="none" strike="noStrike">
              <a:solidFill>
                <a:schemeClr val="dk1"/>
              </a:solidFill>
              <a:latin typeface="Calibri"/>
              <a:ea typeface="Calibri"/>
              <a:cs typeface="Calibri"/>
              <a:sym typeface="Calibri"/>
            </a:endParaRPr>
          </a:p>
        </p:txBody>
      </p:sp>
      <p:sp>
        <p:nvSpPr>
          <p:cNvPr id="169" name="Google Shape;169;p9"/>
          <p:cNvSpPr txBox="1"/>
          <p:nvPr/>
        </p:nvSpPr>
        <p:spPr>
          <a:xfrm>
            <a:off x="192507" y="649394"/>
            <a:ext cx="6546960" cy="22511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DT goes from observations about an item (represented in the branches) to conclusions about the item's target value (represented in the leaves).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DT can do classification or regression. </a:t>
            </a:r>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DTs are intuitive and easily interpretable.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Algorithms for constructing DTs usually work top-down, by choosing and splitting on a variable at each step that most informative for the target label (produces the purest daughter nodes).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Splits can result in more than two branches.</a:t>
            </a:r>
            <a:endParaRPr/>
          </a:p>
        </p:txBody>
      </p:sp>
      <p:pic>
        <p:nvPicPr>
          <p:cNvPr descr="Image result for decision tree" id="170" name="Google Shape;170;p9"/>
          <p:cNvPicPr preferRelativeResize="0"/>
          <p:nvPr/>
        </p:nvPicPr>
        <p:blipFill rotWithShape="1">
          <a:blip r:embed="rId3">
            <a:alphaModFix/>
          </a:blip>
          <a:srcRect b="0" l="0" r="0" t="0"/>
          <a:stretch/>
        </p:blipFill>
        <p:spPr>
          <a:xfrm>
            <a:off x="7533557" y="528850"/>
            <a:ext cx="4333413" cy="3559589"/>
          </a:xfrm>
          <a:prstGeom prst="rect">
            <a:avLst/>
          </a:prstGeom>
          <a:noFill/>
          <a:ln>
            <a:noFill/>
          </a:ln>
        </p:spPr>
      </p:pic>
      <p:sp>
        <p:nvSpPr>
          <p:cNvPr id="171" name="Google Shape;171;p9"/>
          <p:cNvSpPr txBox="1"/>
          <p:nvPr/>
        </p:nvSpPr>
        <p:spPr>
          <a:xfrm>
            <a:off x="192505" y="3492750"/>
            <a:ext cx="5227633" cy="4646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Decision Tree Building Algorithms</a:t>
            </a:r>
            <a:endParaRPr b="0" i="0" sz="1400" u="none" cap="none" strike="noStrike">
              <a:solidFill>
                <a:srgbClr val="000000"/>
              </a:solidFill>
              <a:latin typeface="Arial"/>
              <a:ea typeface="Arial"/>
              <a:cs typeface="Arial"/>
              <a:sym typeface="Arial"/>
            </a:endParaRPr>
          </a:p>
        </p:txBody>
      </p:sp>
      <p:sp>
        <p:nvSpPr>
          <p:cNvPr id="172" name="Google Shape;172;p9"/>
          <p:cNvSpPr txBox="1"/>
          <p:nvPr/>
        </p:nvSpPr>
        <p:spPr>
          <a:xfrm>
            <a:off x="7213600" y="4809067"/>
            <a:ext cx="4653370"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Trees: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Greedy splitting (top-&gt;down)</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Greedy pruning (to prevent over-fitting)</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Fast and easy to build</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Surprisingly good</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Explainable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